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10"/>
  </p:notesMasterIdLst>
  <p:sldIdLst>
    <p:sldId id="256" r:id="rId2"/>
    <p:sldId id="270" r:id="rId3"/>
    <p:sldId id="271" r:id="rId4"/>
    <p:sldId id="276" r:id="rId5"/>
    <p:sldId id="272" r:id="rId6"/>
    <p:sldId id="273" r:id="rId7"/>
    <p:sldId id="274" r:id="rId8"/>
    <p:sldId id="275" r:id="rId9"/>
  </p:sldIdLst>
  <p:sldSz cx="9144000" cy="6858000" type="screen4x3"/>
  <p:notesSz cx="6997700" cy="92837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crosoft Corp."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0364" autoAdjust="0"/>
  </p:normalViewPr>
  <p:slideViewPr>
    <p:cSldViewPr>
      <p:cViewPr varScale="1">
        <p:scale>
          <a:sx n="66" d="100"/>
          <a:sy n="66" d="100"/>
        </p:scale>
        <p:origin x="-1494" y="-108"/>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4" rIns="93029" bIns="46514" numCol="1" anchor="t" anchorCtr="0" compatLnSpc="1">
            <a:prstTxWarp prst="textNoShape">
              <a:avLst/>
            </a:prstTxWarp>
          </a:bodyPr>
          <a:lstStyle>
            <a:lvl1pPr defTabSz="930275" eaLnBrk="1" hangingPunct="1">
              <a:defRPr sz="1200"/>
            </a:lvl1pPr>
          </a:lstStyle>
          <a:p>
            <a:endParaRPr lang="en-US"/>
          </a:p>
        </p:txBody>
      </p:sp>
      <p:sp>
        <p:nvSpPr>
          <p:cNvPr id="45059" name="Rectangle 3"/>
          <p:cNvSpPr>
            <a:spLocks noGrp="1" noChangeArrowheads="1"/>
          </p:cNvSpPr>
          <p:nvPr>
            <p:ph type="dt" idx="1"/>
          </p:nvPr>
        </p:nvSpPr>
        <p:spPr bwMode="auto">
          <a:xfrm>
            <a:off x="3963988" y="0"/>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4" rIns="93029" bIns="46514" numCol="1" anchor="t" anchorCtr="0" compatLnSpc="1">
            <a:prstTxWarp prst="textNoShape">
              <a:avLst/>
            </a:prstTxWarp>
          </a:bodyPr>
          <a:lstStyle>
            <a:lvl1pPr algn="r" defTabSz="930275" eaLnBrk="1" hangingPunct="1">
              <a:defRPr sz="1200"/>
            </a:lvl1pPr>
          </a:lstStyle>
          <a:p>
            <a:endParaRPr lang="en-US"/>
          </a:p>
        </p:txBody>
      </p:sp>
      <p:sp>
        <p:nvSpPr>
          <p:cNvPr id="45060" name="Rectangle 4"/>
          <p:cNvSpPr>
            <a:spLocks noGrp="1" noRot="1" noChangeAspect="1" noChangeArrowheads="1" noTextEdit="1"/>
          </p:cNvSpPr>
          <p:nvPr>
            <p:ph type="sldImg" idx="2"/>
          </p:nvPr>
        </p:nvSpPr>
        <p:spPr bwMode="auto">
          <a:xfrm>
            <a:off x="1177925" y="696913"/>
            <a:ext cx="4641850" cy="34813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5061" name="Rectangle 5"/>
          <p:cNvSpPr>
            <a:spLocks noGrp="1" noChangeArrowheads="1"/>
          </p:cNvSpPr>
          <p:nvPr>
            <p:ph type="body" sz="quarter" idx="3"/>
          </p:nvPr>
        </p:nvSpPr>
        <p:spPr bwMode="auto">
          <a:xfrm>
            <a:off x="700088" y="4410075"/>
            <a:ext cx="5597525" cy="417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4" rIns="93029" bIns="4651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5062" name="Rectangle 6"/>
          <p:cNvSpPr>
            <a:spLocks noGrp="1" noChangeArrowheads="1"/>
          </p:cNvSpPr>
          <p:nvPr>
            <p:ph type="ftr" sz="quarter" idx="4"/>
          </p:nvPr>
        </p:nvSpPr>
        <p:spPr bwMode="auto">
          <a:xfrm>
            <a:off x="0" y="8818563"/>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4" rIns="93029" bIns="46514" numCol="1" anchor="b" anchorCtr="0" compatLnSpc="1">
            <a:prstTxWarp prst="textNoShape">
              <a:avLst/>
            </a:prstTxWarp>
          </a:bodyPr>
          <a:lstStyle>
            <a:lvl1pPr defTabSz="930275" eaLnBrk="1" hangingPunct="1">
              <a:defRPr sz="1200"/>
            </a:lvl1pPr>
          </a:lstStyle>
          <a:p>
            <a:endParaRPr lang="en-US"/>
          </a:p>
        </p:txBody>
      </p:sp>
      <p:sp>
        <p:nvSpPr>
          <p:cNvPr id="45063" name="Rectangle 7"/>
          <p:cNvSpPr>
            <a:spLocks noGrp="1" noChangeArrowheads="1"/>
          </p:cNvSpPr>
          <p:nvPr>
            <p:ph type="sldNum" sz="quarter" idx="5"/>
          </p:nvPr>
        </p:nvSpPr>
        <p:spPr bwMode="auto">
          <a:xfrm>
            <a:off x="3963988" y="8818563"/>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4" rIns="93029" bIns="46514" numCol="1" anchor="b" anchorCtr="0" compatLnSpc="1">
            <a:prstTxWarp prst="textNoShape">
              <a:avLst/>
            </a:prstTxWarp>
          </a:bodyPr>
          <a:lstStyle>
            <a:lvl1pPr algn="r" defTabSz="930275" eaLnBrk="1" hangingPunct="1">
              <a:defRPr sz="1200"/>
            </a:lvl1pPr>
          </a:lstStyle>
          <a:p>
            <a:fld id="{1D79D9D6-9F38-4C2A-AE3E-9DAF9274B7B8}" type="slidenum">
              <a:rPr lang="en-US"/>
              <a:pPr/>
              <a:t>‹#›</a:t>
            </a:fld>
            <a:endParaRPr lang="en-US"/>
          </a:p>
        </p:txBody>
      </p:sp>
    </p:spTree>
    <p:extLst>
      <p:ext uri="{BB962C8B-B14F-4D97-AF65-F5344CB8AC3E}">
        <p14:creationId xmlns:p14="http://schemas.microsoft.com/office/powerpoint/2010/main" val="80157022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A3B2E3-547C-44BA-A0D0-150E4F97AADD}" type="slidenum">
              <a:rPr lang="en-US"/>
              <a:pPr/>
              <a:t>1</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r>
              <a:rPr lang="en-US"/>
              <a:t>Click to add notes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chemeClr val="tx1"/>
                </a:solidFill>
                <a:latin typeface=".VnTime" pitchFamily="34" charset="0"/>
                <a:cs typeface="Arial" charset="0"/>
              </a:defRPr>
            </a:lvl1pPr>
            <a:lvl2pPr marL="742950" indent="-285750" eaLnBrk="0" hangingPunct="0">
              <a:defRPr sz="2200">
                <a:solidFill>
                  <a:schemeClr val="tx1"/>
                </a:solidFill>
                <a:latin typeface=".VnTime" pitchFamily="34" charset="0"/>
                <a:cs typeface="Arial" charset="0"/>
              </a:defRPr>
            </a:lvl2pPr>
            <a:lvl3pPr marL="1143000" indent="-228600" eaLnBrk="0" hangingPunct="0">
              <a:defRPr sz="2200">
                <a:solidFill>
                  <a:schemeClr val="tx1"/>
                </a:solidFill>
                <a:latin typeface=".VnTime" pitchFamily="34" charset="0"/>
                <a:cs typeface="Arial" charset="0"/>
              </a:defRPr>
            </a:lvl3pPr>
            <a:lvl4pPr marL="1600200" indent="-228600" eaLnBrk="0" hangingPunct="0">
              <a:defRPr sz="2200">
                <a:solidFill>
                  <a:schemeClr val="tx1"/>
                </a:solidFill>
                <a:latin typeface=".VnTime" pitchFamily="34" charset="0"/>
                <a:cs typeface="Arial" charset="0"/>
              </a:defRPr>
            </a:lvl4pPr>
            <a:lvl5pPr marL="2057400" indent="-228600" eaLnBrk="0" hangingPunct="0">
              <a:defRPr sz="2200">
                <a:solidFill>
                  <a:schemeClr val="tx1"/>
                </a:solidFill>
                <a:latin typeface=".VnTime" pitchFamily="34" charset="0"/>
                <a:cs typeface="Arial" charset="0"/>
              </a:defRPr>
            </a:lvl5pPr>
            <a:lvl6pPr marL="2514600" indent="-228600" algn="just" eaLnBrk="0" fontAlgn="base" hangingPunct="0">
              <a:lnSpc>
                <a:spcPct val="80000"/>
              </a:lnSpc>
              <a:spcBef>
                <a:spcPct val="20000"/>
              </a:spcBef>
              <a:spcAft>
                <a:spcPct val="0"/>
              </a:spcAft>
              <a:buClr>
                <a:schemeClr val="tx1"/>
              </a:buClr>
              <a:buChar char="•"/>
              <a:defRPr sz="2200">
                <a:solidFill>
                  <a:schemeClr val="tx1"/>
                </a:solidFill>
                <a:latin typeface=".VnTime" pitchFamily="34" charset="0"/>
                <a:cs typeface="Arial" charset="0"/>
              </a:defRPr>
            </a:lvl6pPr>
            <a:lvl7pPr marL="2971800" indent="-228600" algn="just" eaLnBrk="0" fontAlgn="base" hangingPunct="0">
              <a:lnSpc>
                <a:spcPct val="80000"/>
              </a:lnSpc>
              <a:spcBef>
                <a:spcPct val="20000"/>
              </a:spcBef>
              <a:spcAft>
                <a:spcPct val="0"/>
              </a:spcAft>
              <a:buClr>
                <a:schemeClr val="tx1"/>
              </a:buClr>
              <a:buChar char="•"/>
              <a:defRPr sz="2200">
                <a:solidFill>
                  <a:schemeClr val="tx1"/>
                </a:solidFill>
                <a:latin typeface=".VnTime" pitchFamily="34" charset="0"/>
                <a:cs typeface="Arial" charset="0"/>
              </a:defRPr>
            </a:lvl7pPr>
            <a:lvl8pPr marL="3429000" indent="-228600" algn="just" eaLnBrk="0" fontAlgn="base" hangingPunct="0">
              <a:lnSpc>
                <a:spcPct val="80000"/>
              </a:lnSpc>
              <a:spcBef>
                <a:spcPct val="20000"/>
              </a:spcBef>
              <a:spcAft>
                <a:spcPct val="0"/>
              </a:spcAft>
              <a:buClr>
                <a:schemeClr val="tx1"/>
              </a:buClr>
              <a:buChar char="•"/>
              <a:defRPr sz="2200">
                <a:solidFill>
                  <a:schemeClr val="tx1"/>
                </a:solidFill>
                <a:latin typeface=".VnTime" pitchFamily="34" charset="0"/>
                <a:cs typeface="Arial" charset="0"/>
              </a:defRPr>
            </a:lvl8pPr>
            <a:lvl9pPr marL="3886200" indent="-228600" algn="just" eaLnBrk="0" fontAlgn="base" hangingPunct="0">
              <a:lnSpc>
                <a:spcPct val="80000"/>
              </a:lnSpc>
              <a:spcBef>
                <a:spcPct val="20000"/>
              </a:spcBef>
              <a:spcAft>
                <a:spcPct val="0"/>
              </a:spcAft>
              <a:buClr>
                <a:schemeClr val="tx1"/>
              </a:buClr>
              <a:buChar char="•"/>
              <a:defRPr sz="2200">
                <a:solidFill>
                  <a:schemeClr val="tx1"/>
                </a:solidFill>
                <a:latin typeface=".VnTime" pitchFamily="34" charset="0"/>
                <a:cs typeface="Arial" charset="0"/>
              </a:defRPr>
            </a:lvl9pPr>
          </a:lstStyle>
          <a:p>
            <a:pPr eaLnBrk="1" hangingPunct="1"/>
            <a:fld id="{8A8D2AC4-456D-44EC-BE35-B517B31A0469}" type="slidenum">
              <a:rPr lang="en-US" sz="1200" smtClean="0">
                <a:latin typeface="Arial" charset="0"/>
              </a:rPr>
              <a:pPr eaLnBrk="1" hangingPunct="1"/>
              <a:t>2</a:t>
            </a:fld>
            <a:endParaRPr lang="en-US" sz="1200"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chemeClr val="tx1"/>
                </a:solidFill>
                <a:latin typeface=".VnTime" pitchFamily="34" charset="0"/>
                <a:cs typeface="Arial" charset="0"/>
              </a:defRPr>
            </a:lvl1pPr>
            <a:lvl2pPr marL="742950" indent="-285750" eaLnBrk="0" hangingPunct="0">
              <a:defRPr sz="2200">
                <a:solidFill>
                  <a:schemeClr val="tx1"/>
                </a:solidFill>
                <a:latin typeface=".VnTime" pitchFamily="34" charset="0"/>
                <a:cs typeface="Arial" charset="0"/>
              </a:defRPr>
            </a:lvl2pPr>
            <a:lvl3pPr marL="1143000" indent="-228600" eaLnBrk="0" hangingPunct="0">
              <a:defRPr sz="2200">
                <a:solidFill>
                  <a:schemeClr val="tx1"/>
                </a:solidFill>
                <a:latin typeface=".VnTime" pitchFamily="34" charset="0"/>
                <a:cs typeface="Arial" charset="0"/>
              </a:defRPr>
            </a:lvl3pPr>
            <a:lvl4pPr marL="1600200" indent="-228600" eaLnBrk="0" hangingPunct="0">
              <a:defRPr sz="2200">
                <a:solidFill>
                  <a:schemeClr val="tx1"/>
                </a:solidFill>
                <a:latin typeface=".VnTime" pitchFamily="34" charset="0"/>
                <a:cs typeface="Arial" charset="0"/>
              </a:defRPr>
            </a:lvl4pPr>
            <a:lvl5pPr marL="2057400" indent="-228600" eaLnBrk="0" hangingPunct="0">
              <a:defRPr sz="2200">
                <a:solidFill>
                  <a:schemeClr val="tx1"/>
                </a:solidFill>
                <a:latin typeface=".VnTime" pitchFamily="34" charset="0"/>
                <a:cs typeface="Arial" charset="0"/>
              </a:defRPr>
            </a:lvl5pPr>
            <a:lvl6pPr marL="2514600" indent="-228600" algn="just" eaLnBrk="0" fontAlgn="base" hangingPunct="0">
              <a:lnSpc>
                <a:spcPct val="80000"/>
              </a:lnSpc>
              <a:spcBef>
                <a:spcPct val="20000"/>
              </a:spcBef>
              <a:spcAft>
                <a:spcPct val="0"/>
              </a:spcAft>
              <a:buClr>
                <a:schemeClr val="tx1"/>
              </a:buClr>
              <a:buChar char="•"/>
              <a:defRPr sz="2200">
                <a:solidFill>
                  <a:schemeClr val="tx1"/>
                </a:solidFill>
                <a:latin typeface=".VnTime" pitchFamily="34" charset="0"/>
                <a:cs typeface="Arial" charset="0"/>
              </a:defRPr>
            </a:lvl6pPr>
            <a:lvl7pPr marL="2971800" indent="-228600" algn="just" eaLnBrk="0" fontAlgn="base" hangingPunct="0">
              <a:lnSpc>
                <a:spcPct val="80000"/>
              </a:lnSpc>
              <a:spcBef>
                <a:spcPct val="20000"/>
              </a:spcBef>
              <a:spcAft>
                <a:spcPct val="0"/>
              </a:spcAft>
              <a:buClr>
                <a:schemeClr val="tx1"/>
              </a:buClr>
              <a:buChar char="•"/>
              <a:defRPr sz="2200">
                <a:solidFill>
                  <a:schemeClr val="tx1"/>
                </a:solidFill>
                <a:latin typeface=".VnTime" pitchFamily="34" charset="0"/>
                <a:cs typeface="Arial" charset="0"/>
              </a:defRPr>
            </a:lvl7pPr>
            <a:lvl8pPr marL="3429000" indent="-228600" algn="just" eaLnBrk="0" fontAlgn="base" hangingPunct="0">
              <a:lnSpc>
                <a:spcPct val="80000"/>
              </a:lnSpc>
              <a:spcBef>
                <a:spcPct val="20000"/>
              </a:spcBef>
              <a:spcAft>
                <a:spcPct val="0"/>
              </a:spcAft>
              <a:buClr>
                <a:schemeClr val="tx1"/>
              </a:buClr>
              <a:buChar char="•"/>
              <a:defRPr sz="2200">
                <a:solidFill>
                  <a:schemeClr val="tx1"/>
                </a:solidFill>
                <a:latin typeface=".VnTime" pitchFamily="34" charset="0"/>
                <a:cs typeface="Arial" charset="0"/>
              </a:defRPr>
            </a:lvl8pPr>
            <a:lvl9pPr marL="3886200" indent="-228600" algn="just" eaLnBrk="0" fontAlgn="base" hangingPunct="0">
              <a:lnSpc>
                <a:spcPct val="80000"/>
              </a:lnSpc>
              <a:spcBef>
                <a:spcPct val="20000"/>
              </a:spcBef>
              <a:spcAft>
                <a:spcPct val="0"/>
              </a:spcAft>
              <a:buClr>
                <a:schemeClr val="tx1"/>
              </a:buClr>
              <a:buChar char="•"/>
              <a:defRPr sz="2200">
                <a:solidFill>
                  <a:schemeClr val="tx1"/>
                </a:solidFill>
                <a:latin typeface=".VnTime" pitchFamily="34" charset="0"/>
                <a:cs typeface="Arial" charset="0"/>
              </a:defRPr>
            </a:lvl9pPr>
          </a:lstStyle>
          <a:p>
            <a:pPr eaLnBrk="1" hangingPunct="1"/>
            <a:fld id="{C0ABAAD6-391A-4E37-AB97-5F5E41935D3C}" type="slidenum">
              <a:rPr lang="en-US" sz="1200" smtClean="0">
                <a:latin typeface="Arial" charset="0"/>
              </a:rPr>
              <a:pPr eaLnBrk="1" hangingPunct="1"/>
              <a:t>3</a:t>
            </a:fld>
            <a:endParaRPr lang="en-US" sz="1200"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chemeClr val="tx1"/>
                </a:solidFill>
                <a:latin typeface=".VnTime" pitchFamily="34" charset="0"/>
                <a:cs typeface="Arial" charset="0"/>
              </a:defRPr>
            </a:lvl1pPr>
            <a:lvl2pPr marL="742950" indent="-285750" eaLnBrk="0" hangingPunct="0">
              <a:defRPr sz="2200">
                <a:solidFill>
                  <a:schemeClr val="tx1"/>
                </a:solidFill>
                <a:latin typeface=".VnTime" pitchFamily="34" charset="0"/>
                <a:cs typeface="Arial" charset="0"/>
              </a:defRPr>
            </a:lvl2pPr>
            <a:lvl3pPr marL="1143000" indent="-228600" eaLnBrk="0" hangingPunct="0">
              <a:defRPr sz="2200">
                <a:solidFill>
                  <a:schemeClr val="tx1"/>
                </a:solidFill>
                <a:latin typeface=".VnTime" pitchFamily="34" charset="0"/>
                <a:cs typeface="Arial" charset="0"/>
              </a:defRPr>
            </a:lvl3pPr>
            <a:lvl4pPr marL="1600200" indent="-228600" eaLnBrk="0" hangingPunct="0">
              <a:defRPr sz="2200">
                <a:solidFill>
                  <a:schemeClr val="tx1"/>
                </a:solidFill>
                <a:latin typeface=".VnTime" pitchFamily="34" charset="0"/>
                <a:cs typeface="Arial" charset="0"/>
              </a:defRPr>
            </a:lvl4pPr>
            <a:lvl5pPr marL="2057400" indent="-228600" eaLnBrk="0" hangingPunct="0">
              <a:defRPr sz="2200">
                <a:solidFill>
                  <a:schemeClr val="tx1"/>
                </a:solidFill>
                <a:latin typeface=".VnTime" pitchFamily="34" charset="0"/>
                <a:cs typeface="Arial" charset="0"/>
              </a:defRPr>
            </a:lvl5pPr>
            <a:lvl6pPr marL="2514600" indent="-228600" algn="just" eaLnBrk="0" fontAlgn="base" hangingPunct="0">
              <a:lnSpc>
                <a:spcPct val="80000"/>
              </a:lnSpc>
              <a:spcBef>
                <a:spcPct val="20000"/>
              </a:spcBef>
              <a:spcAft>
                <a:spcPct val="0"/>
              </a:spcAft>
              <a:buClr>
                <a:schemeClr val="tx1"/>
              </a:buClr>
              <a:buChar char="•"/>
              <a:defRPr sz="2200">
                <a:solidFill>
                  <a:schemeClr val="tx1"/>
                </a:solidFill>
                <a:latin typeface=".VnTime" pitchFamily="34" charset="0"/>
                <a:cs typeface="Arial" charset="0"/>
              </a:defRPr>
            </a:lvl6pPr>
            <a:lvl7pPr marL="2971800" indent="-228600" algn="just" eaLnBrk="0" fontAlgn="base" hangingPunct="0">
              <a:lnSpc>
                <a:spcPct val="80000"/>
              </a:lnSpc>
              <a:spcBef>
                <a:spcPct val="20000"/>
              </a:spcBef>
              <a:spcAft>
                <a:spcPct val="0"/>
              </a:spcAft>
              <a:buClr>
                <a:schemeClr val="tx1"/>
              </a:buClr>
              <a:buChar char="•"/>
              <a:defRPr sz="2200">
                <a:solidFill>
                  <a:schemeClr val="tx1"/>
                </a:solidFill>
                <a:latin typeface=".VnTime" pitchFamily="34" charset="0"/>
                <a:cs typeface="Arial" charset="0"/>
              </a:defRPr>
            </a:lvl7pPr>
            <a:lvl8pPr marL="3429000" indent="-228600" algn="just" eaLnBrk="0" fontAlgn="base" hangingPunct="0">
              <a:lnSpc>
                <a:spcPct val="80000"/>
              </a:lnSpc>
              <a:spcBef>
                <a:spcPct val="20000"/>
              </a:spcBef>
              <a:spcAft>
                <a:spcPct val="0"/>
              </a:spcAft>
              <a:buClr>
                <a:schemeClr val="tx1"/>
              </a:buClr>
              <a:buChar char="•"/>
              <a:defRPr sz="2200">
                <a:solidFill>
                  <a:schemeClr val="tx1"/>
                </a:solidFill>
                <a:latin typeface=".VnTime" pitchFamily="34" charset="0"/>
                <a:cs typeface="Arial" charset="0"/>
              </a:defRPr>
            </a:lvl8pPr>
            <a:lvl9pPr marL="3886200" indent="-228600" algn="just" eaLnBrk="0" fontAlgn="base" hangingPunct="0">
              <a:lnSpc>
                <a:spcPct val="80000"/>
              </a:lnSpc>
              <a:spcBef>
                <a:spcPct val="20000"/>
              </a:spcBef>
              <a:spcAft>
                <a:spcPct val="0"/>
              </a:spcAft>
              <a:buClr>
                <a:schemeClr val="tx1"/>
              </a:buClr>
              <a:buChar char="•"/>
              <a:defRPr sz="2200">
                <a:solidFill>
                  <a:schemeClr val="tx1"/>
                </a:solidFill>
                <a:latin typeface=".VnTime" pitchFamily="34" charset="0"/>
                <a:cs typeface="Arial" charset="0"/>
              </a:defRPr>
            </a:lvl9pPr>
          </a:lstStyle>
          <a:p>
            <a:pPr eaLnBrk="1" hangingPunct="1"/>
            <a:fld id="{C6F60E15-2912-47FC-A4AA-8E8EA61EA543}" type="slidenum">
              <a:rPr lang="en-US" altLang="en-US" sz="1200" smtClean="0">
                <a:latin typeface="Arial" charset="0"/>
              </a:rPr>
              <a:pPr eaLnBrk="1" hangingPunct="1"/>
              <a:t>4</a:t>
            </a:fld>
            <a:endParaRPr lang="en-US" altLang="en-US" sz="1200"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 </a:t>
            </a:r>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a:solidFill>
                  <a:schemeClr val="tx1"/>
                </a:solidFill>
                <a:latin typeface=".VnTime" pitchFamily="34" charset="0"/>
                <a:cs typeface="Arial" charset="0"/>
              </a:defRPr>
            </a:lvl1pPr>
            <a:lvl2pPr marL="742950" indent="-285750" eaLnBrk="0" hangingPunct="0">
              <a:defRPr sz="2200">
                <a:solidFill>
                  <a:schemeClr val="tx1"/>
                </a:solidFill>
                <a:latin typeface=".VnTime" pitchFamily="34" charset="0"/>
                <a:cs typeface="Arial" charset="0"/>
              </a:defRPr>
            </a:lvl2pPr>
            <a:lvl3pPr marL="1143000" indent="-228600" eaLnBrk="0" hangingPunct="0">
              <a:defRPr sz="2200">
                <a:solidFill>
                  <a:schemeClr val="tx1"/>
                </a:solidFill>
                <a:latin typeface=".VnTime" pitchFamily="34" charset="0"/>
                <a:cs typeface="Arial" charset="0"/>
              </a:defRPr>
            </a:lvl3pPr>
            <a:lvl4pPr marL="1600200" indent="-228600" eaLnBrk="0" hangingPunct="0">
              <a:defRPr sz="2200">
                <a:solidFill>
                  <a:schemeClr val="tx1"/>
                </a:solidFill>
                <a:latin typeface=".VnTime" pitchFamily="34" charset="0"/>
                <a:cs typeface="Arial" charset="0"/>
              </a:defRPr>
            </a:lvl4pPr>
            <a:lvl5pPr marL="2057400" indent="-228600" eaLnBrk="0" hangingPunct="0">
              <a:defRPr sz="2200">
                <a:solidFill>
                  <a:schemeClr val="tx1"/>
                </a:solidFill>
                <a:latin typeface=".VnTime" pitchFamily="34" charset="0"/>
                <a:cs typeface="Arial" charset="0"/>
              </a:defRPr>
            </a:lvl5pPr>
            <a:lvl6pPr marL="2514600" indent="-228600" algn="just" eaLnBrk="0" fontAlgn="base" hangingPunct="0">
              <a:lnSpc>
                <a:spcPct val="80000"/>
              </a:lnSpc>
              <a:spcBef>
                <a:spcPct val="20000"/>
              </a:spcBef>
              <a:spcAft>
                <a:spcPct val="0"/>
              </a:spcAft>
              <a:buClr>
                <a:schemeClr val="tx1"/>
              </a:buClr>
              <a:buChar char="•"/>
              <a:defRPr sz="2200">
                <a:solidFill>
                  <a:schemeClr val="tx1"/>
                </a:solidFill>
                <a:latin typeface=".VnTime" pitchFamily="34" charset="0"/>
                <a:cs typeface="Arial" charset="0"/>
              </a:defRPr>
            </a:lvl6pPr>
            <a:lvl7pPr marL="2971800" indent="-228600" algn="just" eaLnBrk="0" fontAlgn="base" hangingPunct="0">
              <a:lnSpc>
                <a:spcPct val="80000"/>
              </a:lnSpc>
              <a:spcBef>
                <a:spcPct val="20000"/>
              </a:spcBef>
              <a:spcAft>
                <a:spcPct val="0"/>
              </a:spcAft>
              <a:buClr>
                <a:schemeClr val="tx1"/>
              </a:buClr>
              <a:buChar char="•"/>
              <a:defRPr sz="2200">
                <a:solidFill>
                  <a:schemeClr val="tx1"/>
                </a:solidFill>
                <a:latin typeface=".VnTime" pitchFamily="34" charset="0"/>
                <a:cs typeface="Arial" charset="0"/>
              </a:defRPr>
            </a:lvl7pPr>
            <a:lvl8pPr marL="3429000" indent="-228600" algn="just" eaLnBrk="0" fontAlgn="base" hangingPunct="0">
              <a:lnSpc>
                <a:spcPct val="80000"/>
              </a:lnSpc>
              <a:spcBef>
                <a:spcPct val="20000"/>
              </a:spcBef>
              <a:spcAft>
                <a:spcPct val="0"/>
              </a:spcAft>
              <a:buClr>
                <a:schemeClr val="tx1"/>
              </a:buClr>
              <a:buChar char="•"/>
              <a:defRPr sz="2200">
                <a:solidFill>
                  <a:schemeClr val="tx1"/>
                </a:solidFill>
                <a:latin typeface=".VnTime" pitchFamily="34" charset="0"/>
                <a:cs typeface="Arial" charset="0"/>
              </a:defRPr>
            </a:lvl8pPr>
            <a:lvl9pPr marL="3886200" indent="-228600" algn="just" eaLnBrk="0" fontAlgn="base" hangingPunct="0">
              <a:lnSpc>
                <a:spcPct val="80000"/>
              </a:lnSpc>
              <a:spcBef>
                <a:spcPct val="20000"/>
              </a:spcBef>
              <a:spcAft>
                <a:spcPct val="0"/>
              </a:spcAft>
              <a:buClr>
                <a:schemeClr val="tx1"/>
              </a:buClr>
              <a:buChar char="•"/>
              <a:defRPr sz="2200">
                <a:solidFill>
                  <a:schemeClr val="tx1"/>
                </a:solidFill>
                <a:latin typeface=".VnTime" pitchFamily="34" charset="0"/>
                <a:cs typeface="Arial" charset="0"/>
              </a:defRPr>
            </a:lvl9pPr>
          </a:lstStyle>
          <a:p>
            <a:pPr eaLnBrk="1" hangingPunct="1"/>
            <a:fld id="{E9D48F52-94F5-43D9-AFAE-6656EEDAE05E}" type="slidenum">
              <a:rPr lang="en-US" sz="1200" smtClean="0">
                <a:latin typeface="Arial" charset="0"/>
              </a:rPr>
              <a:pPr eaLnBrk="1" hangingPunct="1"/>
              <a:t>5</a:t>
            </a:fld>
            <a:endParaRPr lang="en-US" sz="1200"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6562" name="Line 2"/>
          <p:cNvSpPr>
            <a:spLocks noChangeShapeType="1"/>
          </p:cNvSpPr>
          <p:nvPr/>
        </p:nvSpPr>
        <p:spPr bwMode="auto">
          <a:xfrm>
            <a:off x="7315200" y="1066800"/>
            <a:ext cx="0" cy="175260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63" name="Rectangle 3"/>
          <p:cNvSpPr>
            <a:spLocks noGrp="1" noChangeArrowheads="1"/>
          </p:cNvSpPr>
          <p:nvPr>
            <p:ph type="ctrTitle"/>
          </p:nvPr>
        </p:nvSpPr>
        <p:spPr>
          <a:xfrm>
            <a:off x="762000" y="457200"/>
            <a:ext cx="6389688" cy="2133600"/>
          </a:xfrm>
        </p:spPr>
        <p:txBody>
          <a:bodyPr/>
          <a:lstStyle>
            <a:lvl1pPr>
              <a:defRPr/>
            </a:lvl1pPr>
          </a:lstStyle>
          <a:p>
            <a:pPr lvl="0"/>
            <a:r>
              <a:rPr lang="en-US" altLang="en-US" noProof="0" smtClean="0"/>
              <a:t>Click to edit Master title style</a:t>
            </a:r>
          </a:p>
        </p:txBody>
      </p:sp>
      <p:sp>
        <p:nvSpPr>
          <p:cNvPr id="6656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a:lvl1pPr>
          </a:lstStyle>
          <a:p>
            <a:pPr lvl="0"/>
            <a:r>
              <a:rPr lang="en-US" altLang="en-US" noProof="0" smtClean="0"/>
              <a:t>Click to edit Master subtitle style</a:t>
            </a:r>
          </a:p>
        </p:txBody>
      </p:sp>
      <p:sp>
        <p:nvSpPr>
          <p:cNvPr id="66565" name="Rectangle 5"/>
          <p:cNvSpPr>
            <a:spLocks noGrp="1" noChangeArrowheads="1"/>
          </p:cNvSpPr>
          <p:nvPr>
            <p:ph type="dt" sz="half" idx="2"/>
          </p:nvPr>
        </p:nvSpPr>
        <p:spPr/>
        <p:txBody>
          <a:bodyPr/>
          <a:lstStyle>
            <a:lvl1pPr>
              <a:defRPr/>
            </a:lvl1pPr>
          </a:lstStyle>
          <a:p>
            <a:endParaRPr lang="en-US" altLang="en-US"/>
          </a:p>
        </p:txBody>
      </p:sp>
      <p:sp>
        <p:nvSpPr>
          <p:cNvPr id="66566" name="Rectangle 6"/>
          <p:cNvSpPr>
            <a:spLocks noGrp="1" noChangeArrowheads="1"/>
          </p:cNvSpPr>
          <p:nvPr>
            <p:ph type="ftr" sz="quarter" idx="3"/>
          </p:nvPr>
        </p:nvSpPr>
        <p:spPr/>
        <p:txBody>
          <a:bodyPr/>
          <a:lstStyle>
            <a:lvl1pPr>
              <a:defRPr/>
            </a:lvl1pPr>
          </a:lstStyle>
          <a:p>
            <a:endParaRPr lang="en-US" altLang="en-US"/>
          </a:p>
        </p:txBody>
      </p:sp>
      <p:sp>
        <p:nvSpPr>
          <p:cNvPr id="66567" name="Rectangle 7"/>
          <p:cNvSpPr>
            <a:spLocks noGrp="1" noChangeArrowheads="1"/>
          </p:cNvSpPr>
          <p:nvPr>
            <p:ph type="sldNum" sz="quarter" idx="4"/>
          </p:nvPr>
        </p:nvSpPr>
        <p:spPr/>
        <p:txBody>
          <a:bodyPr/>
          <a:lstStyle>
            <a:lvl1pPr>
              <a:defRPr/>
            </a:lvl1pPr>
          </a:lstStyle>
          <a:p>
            <a:fld id="{953F1864-EF3E-475C-946B-140EA1C2DAA7}" type="slidenum">
              <a:rPr lang="en-US" altLang="en-US"/>
              <a:pPr/>
              <a:t>‹#›</a:t>
            </a:fld>
            <a:endParaRPr lang="en-US" altLang="en-US"/>
          </a:p>
        </p:txBody>
      </p:sp>
      <p:sp>
        <p:nvSpPr>
          <p:cNvPr id="66568" name="Line 8"/>
          <p:cNvSpPr>
            <a:spLocks noChangeShapeType="1"/>
          </p:cNvSpPr>
          <p:nvPr/>
        </p:nvSpPr>
        <p:spPr bwMode="auto">
          <a:xfrm>
            <a:off x="838200" y="2819400"/>
            <a:ext cx="6477000" cy="0"/>
          </a:xfrm>
          <a:prstGeom prst="line">
            <a:avLst/>
          </a:prstGeom>
          <a:noFill/>
          <a:ln w="63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66569" name="Group 9" descr="decorative graphic made up of dots"/>
          <p:cNvGrpSpPr>
            <a:grpSpLocks/>
          </p:cNvGrpSpPr>
          <p:nvPr/>
        </p:nvGrpSpPr>
        <p:grpSpPr bwMode="auto">
          <a:xfrm>
            <a:off x="7467600" y="1219200"/>
            <a:ext cx="792163" cy="1295400"/>
            <a:chOff x="5136" y="960"/>
            <a:chExt cx="528" cy="864"/>
          </a:xfrm>
        </p:grpSpPr>
        <p:sp>
          <p:nvSpPr>
            <p:cNvPr id="66570" name="Oval 10"/>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71" name="Oval 11"/>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72" name="Oval 12"/>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73" name="Oval 13"/>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74" name="Oval 14"/>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75" name="Oval 15"/>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76" name="Oval 16"/>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77" name="Oval 17"/>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78" name="Oval 18"/>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79" name="Oval 19"/>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80" name="Oval 20"/>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81" name="Oval 21"/>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82" name="Oval 22"/>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83" name="Oval 23"/>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84" name="Oval 24"/>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85" name="Oval 25"/>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86" name="Oval 26"/>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87" name="Oval 27"/>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88" name="Oval 28"/>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89" name="Oval 29"/>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90" name="Oval 30"/>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91" name="Oval 31"/>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92" name="Oval 32"/>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93" name="Oval 33"/>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94" name="Oval 34"/>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95" name="Oval 35"/>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96" name="Oval 36"/>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97" name="Oval 37"/>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98" name="Oval 38"/>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99" name="Oval 39"/>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600" name="Oval 40"/>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6601" name="Group 41" descr="decorative graphic made up of dots"/>
          <p:cNvGrpSpPr>
            <a:grpSpLocks/>
          </p:cNvGrpSpPr>
          <p:nvPr userDrawn="1"/>
        </p:nvGrpSpPr>
        <p:grpSpPr bwMode="auto">
          <a:xfrm>
            <a:off x="7467600" y="1219200"/>
            <a:ext cx="792163" cy="1295400"/>
            <a:chOff x="5136" y="960"/>
            <a:chExt cx="528" cy="864"/>
          </a:xfrm>
        </p:grpSpPr>
        <p:sp>
          <p:nvSpPr>
            <p:cNvPr id="66602" name="Oval 42"/>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603" name="Oval 43"/>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604" name="Oval 44"/>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605" name="Oval 45"/>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606" name="Oval 46"/>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607" name="Oval 47"/>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608" name="Oval 48"/>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609" name="Oval 49"/>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610" name="Oval 50"/>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611" name="Oval 51"/>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612" name="Oval 52"/>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613" name="Oval 53"/>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614" name="Oval 54"/>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615" name="Oval 55"/>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616" name="Oval 56"/>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617" name="Oval 57"/>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618" name="Oval 58"/>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619" name="Oval 59"/>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620" name="Oval 60"/>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621" name="Oval 61"/>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622" name="Oval 62"/>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623" name="Oval 63"/>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624" name="Oval 64"/>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625" name="Oval 65"/>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626" name="Oval 66"/>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627" name="Oval 67"/>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628" name="Oval 68"/>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629" name="Oval 69"/>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630" name="Oval 70"/>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631" name="Oval 71"/>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632" name="Oval 72"/>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C0122E3-2C3C-40B0-A504-A7994D42D08F}" type="slidenum">
              <a:rPr lang="en-US" altLang="en-US"/>
              <a:pPr/>
              <a:t>‹#›</a:t>
            </a:fld>
            <a:endParaRPr lang="en-US" altLang="en-US"/>
          </a:p>
        </p:txBody>
      </p:sp>
    </p:spTree>
    <p:extLst>
      <p:ext uri="{BB962C8B-B14F-4D97-AF65-F5344CB8AC3E}">
        <p14:creationId xmlns:p14="http://schemas.microsoft.com/office/powerpoint/2010/main" val="48645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E07D3B8-5549-4C3E-A138-6A2EECC1F282}" type="slidenum">
              <a:rPr lang="en-US" altLang="en-US"/>
              <a:pPr/>
              <a:t>‹#›</a:t>
            </a:fld>
            <a:endParaRPr lang="en-US" altLang="en-US"/>
          </a:p>
        </p:txBody>
      </p:sp>
    </p:spTree>
    <p:extLst>
      <p:ext uri="{BB962C8B-B14F-4D97-AF65-F5344CB8AC3E}">
        <p14:creationId xmlns:p14="http://schemas.microsoft.com/office/powerpoint/2010/main" val="12276388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719263"/>
            <a:ext cx="4038600" cy="4411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21336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6FA4E9CA-C43F-4639-9C0B-DB38DA947DE6}" type="slidenum">
              <a:rPr lang="en-US" altLang="en-US"/>
              <a:pPr/>
              <a:t>‹#›</a:t>
            </a:fld>
            <a:endParaRPr lang="en-US" altLang="en-US"/>
          </a:p>
        </p:txBody>
      </p:sp>
    </p:spTree>
    <p:extLst>
      <p:ext uri="{BB962C8B-B14F-4D97-AF65-F5344CB8AC3E}">
        <p14:creationId xmlns:p14="http://schemas.microsoft.com/office/powerpoint/2010/main" val="1150293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DCE2AC2-CD97-47A6-A3AE-0EC152C47CB8}" type="slidenum">
              <a:rPr lang="en-US" altLang="en-US"/>
              <a:pPr/>
              <a:t>‹#›</a:t>
            </a:fld>
            <a:endParaRPr lang="en-US" altLang="en-US"/>
          </a:p>
        </p:txBody>
      </p:sp>
    </p:spTree>
    <p:extLst>
      <p:ext uri="{BB962C8B-B14F-4D97-AF65-F5344CB8AC3E}">
        <p14:creationId xmlns:p14="http://schemas.microsoft.com/office/powerpoint/2010/main" val="666626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A79E9A7-979F-410B-BAB4-C13D2FBF850C}" type="slidenum">
              <a:rPr lang="en-US" altLang="en-US"/>
              <a:pPr/>
              <a:t>‹#›</a:t>
            </a:fld>
            <a:endParaRPr lang="en-US" altLang="en-US"/>
          </a:p>
        </p:txBody>
      </p:sp>
    </p:spTree>
    <p:extLst>
      <p:ext uri="{BB962C8B-B14F-4D97-AF65-F5344CB8AC3E}">
        <p14:creationId xmlns:p14="http://schemas.microsoft.com/office/powerpoint/2010/main" val="3154610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927BB418-646A-43D9-90AF-055F2321ABD4}" type="slidenum">
              <a:rPr lang="en-US" altLang="en-US"/>
              <a:pPr/>
              <a:t>‹#›</a:t>
            </a:fld>
            <a:endParaRPr lang="en-US" altLang="en-US"/>
          </a:p>
        </p:txBody>
      </p:sp>
    </p:spTree>
    <p:extLst>
      <p:ext uri="{BB962C8B-B14F-4D97-AF65-F5344CB8AC3E}">
        <p14:creationId xmlns:p14="http://schemas.microsoft.com/office/powerpoint/2010/main" val="544707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9FAA21E2-CEF0-4CB0-AC9C-C372BF4D6DAE}" type="slidenum">
              <a:rPr lang="en-US" altLang="en-US"/>
              <a:pPr/>
              <a:t>‹#›</a:t>
            </a:fld>
            <a:endParaRPr lang="en-US" altLang="en-US"/>
          </a:p>
        </p:txBody>
      </p:sp>
    </p:spTree>
    <p:extLst>
      <p:ext uri="{BB962C8B-B14F-4D97-AF65-F5344CB8AC3E}">
        <p14:creationId xmlns:p14="http://schemas.microsoft.com/office/powerpoint/2010/main" val="2014629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0DF21513-BF6C-4D91-82B0-79AA65DEC3BF}" type="slidenum">
              <a:rPr lang="en-US" altLang="en-US"/>
              <a:pPr/>
              <a:t>‹#›</a:t>
            </a:fld>
            <a:endParaRPr lang="en-US" altLang="en-US"/>
          </a:p>
        </p:txBody>
      </p:sp>
    </p:spTree>
    <p:extLst>
      <p:ext uri="{BB962C8B-B14F-4D97-AF65-F5344CB8AC3E}">
        <p14:creationId xmlns:p14="http://schemas.microsoft.com/office/powerpoint/2010/main" val="237100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2EEFB2C2-33FB-40A8-872A-CBABDC58F83A}" type="slidenum">
              <a:rPr lang="en-US" altLang="en-US"/>
              <a:pPr/>
              <a:t>‹#›</a:t>
            </a:fld>
            <a:endParaRPr lang="en-US" altLang="en-US"/>
          </a:p>
        </p:txBody>
      </p:sp>
    </p:spTree>
    <p:extLst>
      <p:ext uri="{BB962C8B-B14F-4D97-AF65-F5344CB8AC3E}">
        <p14:creationId xmlns:p14="http://schemas.microsoft.com/office/powerpoint/2010/main" val="2032481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8D42B4BF-F098-4ED7-BEBB-D10A0C0D7887}" type="slidenum">
              <a:rPr lang="en-US" altLang="en-US"/>
              <a:pPr/>
              <a:t>‹#›</a:t>
            </a:fld>
            <a:endParaRPr lang="en-US" altLang="en-US"/>
          </a:p>
        </p:txBody>
      </p:sp>
    </p:spTree>
    <p:extLst>
      <p:ext uri="{BB962C8B-B14F-4D97-AF65-F5344CB8AC3E}">
        <p14:creationId xmlns:p14="http://schemas.microsoft.com/office/powerpoint/2010/main" val="3472412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5B167188-8122-4A97-85DD-910FBFB80301}" type="slidenum">
              <a:rPr lang="en-US" altLang="en-US"/>
              <a:pPr/>
              <a:t>‹#›</a:t>
            </a:fld>
            <a:endParaRPr lang="en-US" altLang="en-US"/>
          </a:p>
        </p:txBody>
      </p:sp>
    </p:spTree>
    <p:extLst>
      <p:ext uri="{BB962C8B-B14F-4D97-AF65-F5344CB8AC3E}">
        <p14:creationId xmlns:p14="http://schemas.microsoft.com/office/powerpoint/2010/main" val="1872212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folHlink"/>
        </a:solidFill>
        <a:effectLst/>
      </p:bgPr>
    </p:bg>
    <p:spTree>
      <p:nvGrpSpPr>
        <p:cNvPr id="1" name=""/>
        <p:cNvGrpSpPr/>
        <p:nvPr/>
      </p:nvGrpSpPr>
      <p:grpSpPr>
        <a:xfrm>
          <a:off x="0" y="0"/>
          <a:ext cx="0" cy="0"/>
          <a:chOff x="0" y="0"/>
          <a:chExt cx="0" cy="0"/>
        </a:xfrm>
      </p:grpSpPr>
      <p:sp>
        <p:nvSpPr>
          <p:cNvPr id="65538" name="Line 2"/>
          <p:cNvSpPr>
            <a:spLocks noChangeShapeType="1"/>
          </p:cNvSpPr>
          <p:nvPr/>
        </p:nvSpPr>
        <p:spPr bwMode="auto">
          <a:xfrm>
            <a:off x="8001000" y="0"/>
            <a:ext cx="0" cy="152400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539" name="Rectangle 3"/>
          <p:cNvSpPr>
            <a:spLocks noGrp="1" noChangeArrowheads="1"/>
          </p:cNvSpPr>
          <p:nvPr>
            <p:ph type="title"/>
          </p:nvPr>
        </p:nvSpPr>
        <p:spPr bwMode="auto">
          <a:xfrm>
            <a:off x="457200" y="122238"/>
            <a:ext cx="75438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65540" name="Rectangle 4"/>
          <p:cNvSpPr>
            <a:spLocks noGrp="1" noChangeArrowheads="1"/>
          </p:cNvSpPr>
          <p:nvPr>
            <p:ph type="body" idx="1"/>
          </p:nvPr>
        </p:nvSpPr>
        <p:spPr bwMode="auto">
          <a:xfrm>
            <a:off x="457200" y="1719263"/>
            <a:ext cx="8229600" cy="4411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5541" name="Rectangle 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vl1pPr>
          </a:lstStyle>
          <a:p>
            <a:endParaRPr lang="en-US" altLang="en-US"/>
          </a:p>
        </p:txBody>
      </p:sp>
      <p:sp>
        <p:nvSpPr>
          <p:cNvPr id="65542" name="Rectangle 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en-US"/>
          </a:p>
        </p:txBody>
      </p:sp>
      <p:sp>
        <p:nvSpPr>
          <p:cNvPr id="65543" name="Rectangle 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vl1pPr>
          </a:lstStyle>
          <a:p>
            <a:fld id="{BD2BDFD2-5117-4BD6-AA75-6EAD02A32E9A}" type="slidenum">
              <a:rPr lang="en-US" altLang="en-US"/>
              <a:pPr/>
              <a:t>‹#›</a:t>
            </a:fld>
            <a:endParaRPr lang="en-US" altLang="en-US"/>
          </a:p>
        </p:txBody>
      </p:sp>
      <p:grpSp>
        <p:nvGrpSpPr>
          <p:cNvPr id="65544" name="Group 8" descr="decorative graphic made up of dots"/>
          <p:cNvGrpSpPr>
            <a:grpSpLocks/>
          </p:cNvGrpSpPr>
          <p:nvPr/>
        </p:nvGrpSpPr>
        <p:grpSpPr bwMode="auto">
          <a:xfrm>
            <a:off x="8153400" y="152400"/>
            <a:ext cx="792163" cy="1295400"/>
            <a:chOff x="5136" y="960"/>
            <a:chExt cx="528" cy="864"/>
          </a:xfrm>
        </p:grpSpPr>
        <p:sp>
          <p:nvSpPr>
            <p:cNvPr id="65545"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46"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47"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48"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49"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50"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51"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52"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53"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54"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55"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56"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57"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58"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59"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60"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61"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62"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63"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64"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65"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66"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67"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68"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69"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70"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71"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72"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73"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74"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75"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5576" name="Line 40"/>
          <p:cNvSpPr>
            <a:spLocks noChangeShapeType="1"/>
          </p:cNvSpPr>
          <p:nvPr/>
        </p:nvSpPr>
        <p:spPr bwMode="auto">
          <a:xfrm>
            <a:off x="457200" y="1524000"/>
            <a:ext cx="7543800" cy="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iming>
    <p:tnLst>
      <p:par>
        <p:cTn id="1" dur="indefinite" restart="never" nodeType="tmRoot"/>
      </p:par>
    </p:tnLst>
  </p:timing>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1" fontAlgn="base" hangingPunct="1">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1" fontAlgn="base" hangingPunct="1">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1" fontAlgn="base" hangingPunct="1">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14400" y="2209800"/>
            <a:ext cx="7391400" cy="2286000"/>
          </a:xfrm>
        </p:spPr>
        <p:txBody>
          <a:bodyPr/>
          <a:lstStyle/>
          <a:p>
            <a:pPr algn="ctr"/>
            <a:r>
              <a:rPr lang="en-US" sz="4800" dirty="0" smtClean="0"/>
              <a:t>PHỔ BIẾN PHÁP LUẬT CÔNG TÁC KIỂM TRA CÔNG ĐOÀN</a:t>
            </a:r>
            <a:endParaRPr lang="en-US" sz="4800" dirty="0"/>
          </a:p>
        </p:txBody>
      </p:sp>
      <p:sp>
        <p:nvSpPr>
          <p:cNvPr id="2051" name="Rectangle 3"/>
          <p:cNvSpPr>
            <a:spLocks noGrp="1" noChangeArrowheads="1"/>
          </p:cNvSpPr>
          <p:nvPr>
            <p:ph type="subTitle" idx="1"/>
          </p:nvPr>
        </p:nvSpPr>
        <p:spPr>
          <a:xfrm>
            <a:off x="1676400" y="4876800"/>
            <a:ext cx="6248400" cy="2362200"/>
          </a:xfrm>
        </p:spPr>
        <p:txBody>
          <a:bodyPr/>
          <a:lstStyle/>
          <a:p>
            <a:endParaRPr lang="en-US" dirty="0"/>
          </a:p>
          <a:p>
            <a:r>
              <a:rPr lang="en-US" dirty="0" err="1" smtClean="0"/>
              <a:t>Lý</a:t>
            </a:r>
            <a:r>
              <a:rPr lang="en-US" dirty="0"/>
              <a:t> </a:t>
            </a:r>
            <a:r>
              <a:rPr lang="en-US" dirty="0" err="1" smtClean="0"/>
              <a:t>Khánh</a:t>
            </a:r>
            <a:r>
              <a:rPr lang="en-US" dirty="0" smtClean="0"/>
              <a:t> </a:t>
            </a:r>
            <a:r>
              <a:rPr lang="en-US" dirty="0" err="1" smtClean="0"/>
              <a:t>Hòa</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533400" y="1828800"/>
            <a:ext cx="8315325" cy="2544762"/>
          </a:xfrm>
        </p:spPr>
        <p:txBody>
          <a:bodyPr/>
          <a:lstStyle/>
          <a:p>
            <a:pPr algn="ctr"/>
            <a:r>
              <a:rPr lang="en-US" sz="4800" dirty="0" smtClean="0"/>
              <a:t/>
            </a:r>
            <a:br>
              <a:rPr lang="en-US" sz="4800" dirty="0" smtClean="0"/>
            </a:br>
            <a:r>
              <a:rPr lang="en-US" sz="4800" b="1" dirty="0" smtClean="0"/>
              <a:t>MỘT SỐ VẤN ĐỀ CƠ BẢN VỀ CÔNG TÁC KIỂM TRA CỦA CÔNG ĐOÀN</a:t>
            </a:r>
          </a:p>
        </p:txBody>
      </p:sp>
    </p:spTree>
    <p:extLst>
      <p:ext uri="{BB962C8B-B14F-4D97-AF65-F5344CB8AC3E}">
        <p14:creationId xmlns:p14="http://schemas.microsoft.com/office/powerpoint/2010/main" val="15106086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28650" y="274638"/>
            <a:ext cx="8391525" cy="658812"/>
          </a:xfrm>
        </p:spPr>
        <p:txBody>
          <a:bodyPr/>
          <a:lstStyle/>
          <a:p>
            <a:pPr algn="ctr"/>
            <a:r>
              <a:rPr lang="en-US" sz="2200" dirty="0" smtClean="0"/>
              <a:t>Ý NGHĨA </a:t>
            </a:r>
            <a:r>
              <a:rPr lang="en-US" sz="2200" b="1" dirty="0" smtClean="0"/>
              <a:t>CÔNG TÁC KIỂM TRA CÔNG ĐOÀN</a:t>
            </a:r>
          </a:p>
        </p:txBody>
      </p:sp>
      <p:sp>
        <p:nvSpPr>
          <p:cNvPr id="7171" name="Content Placeholder 2"/>
          <p:cNvSpPr>
            <a:spLocks noGrp="1"/>
          </p:cNvSpPr>
          <p:nvPr>
            <p:ph idx="1"/>
          </p:nvPr>
        </p:nvSpPr>
        <p:spPr>
          <a:xfrm>
            <a:off x="457200" y="1524000"/>
            <a:ext cx="8391525" cy="5657850"/>
          </a:xfrm>
        </p:spPr>
        <p:txBody>
          <a:bodyPr/>
          <a:lstStyle/>
          <a:p>
            <a:pPr marL="0" indent="0" algn="just">
              <a:buNone/>
            </a:pPr>
            <a:r>
              <a:rPr lang="en-US" sz="2400" dirty="0" smtClean="0">
                <a:solidFill>
                  <a:schemeClr val="tx1"/>
                </a:solidFill>
                <a:latin typeface="+mn-lt"/>
                <a:ea typeface="+mn-ea"/>
                <a:cs typeface="+mn-cs"/>
              </a:rPr>
              <a:t>  </a:t>
            </a:r>
            <a:r>
              <a:rPr lang="en-US" sz="2400" dirty="0" err="1" smtClean="0">
                <a:solidFill>
                  <a:schemeClr val="tx1"/>
                </a:solidFill>
                <a:latin typeface="+mn-lt"/>
                <a:ea typeface="+mn-ea"/>
                <a:cs typeface="+mn-cs"/>
              </a:rPr>
              <a:t>Kiểm</a:t>
            </a:r>
            <a:r>
              <a:rPr lang="en-US" sz="2400" dirty="0" smtClean="0">
                <a:solidFill>
                  <a:schemeClr val="tx1"/>
                </a:solidFill>
                <a:latin typeface="+mn-lt"/>
                <a:ea typeface="+mn-ea"/>
                <a:cs typeface="+mn-cs"/>
              </a:rPr>
              <a:t> </a:t>
            </a:r>
            <a:r>
              <a:rPr lang="en-US" sz="2400" dirty="0" err="1">
                <a:solidFill>
                  <a:schemeClr val="tx1"/>
                </a:solidFill>
                <a:latin typeface="+mn-lt"/>
                <a:ea typeface="+mn-ea"/>
                <a:cs typeface="+mn-cs"/>
              </a:rPr>
              <a:t>tra</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là</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một</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hoạt</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động</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không</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thể</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thiếu</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trong</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quá</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trình</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quản</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lý</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lãnh</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đạo</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nếu</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lập</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kế</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hoạch</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là</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hướng</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tới</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tương</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lai</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thì</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kiểm</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tra</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là</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nhìn</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về</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quá</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khứ</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để</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đánh</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giá</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rút</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kinh</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nghiệm</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và</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đưa</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ra</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những</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giải</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pháp</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để</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hoàn</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thiện</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cho</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tổ</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chức</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mình</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Công</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tác</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kiểm</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tra</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cũng</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được</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đánh</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giá</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là</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một</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trong</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những</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nhiệm</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vụ</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trọng</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tâm</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trong</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tổ</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chức</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công</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đoàn</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công</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tác</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kiểm</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công</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đoàn</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giúp</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công</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đoàn</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phát</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hiện</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những</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sai</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sót</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trong</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hoạt</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động</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công</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đoàn</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để</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kịp</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thời</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chấn</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chỉnh</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những</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bất</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cập</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trong</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khâu</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tổ</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chức</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quản</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lý</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của</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mình</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Bên</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cạnh</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đó</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công</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tác</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kiểm</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tra</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còn</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giúp</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công</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đoàn</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thực</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hiện</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tốt</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chức</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năng</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bảo</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vệ</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quyền</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lợi</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ích</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hợp</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pháp</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của</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người</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lao</a:t>
            </a:r>
            <a:r>
              <a:rPr lang="en-US" sz="2400" dirty="0">
                <a:solidFill>
                  <a:schemeClr val="tx1"/>
                </a:solidFill>
                <a:latin typeface="+mn-lt"/>
                <a:ea typeface="+mn-ea"/>
                <a:cs typeface="+mn-cs"/>
              </a:rPr>
              <a:t> </a:t>
            </a:r>
            <a:r>
              <a:rPr lang="en-US" sz="2400" dirty="0" err="1">
                <a:solidFill>
                  <a:schemeClr val="tx1"/>
                </a:solidFill>
                <a:latin typeface="+mn-lt"/>
                <a:ea typeface="+mn-ea"/>
                <a:cs typeface="+mn-cs"/>
              </a:rPr>
              <a:t>động</a:t>
            </a:r>
            <a:r>
              <a:rPr lang="en-US" sz="2400" dirty="0">
                <a:solidFill>
                  <a:schemeClr val="tx1"/>
                </a:solidFill>
                <a:latin typeface="+mn-lt"/>
                <a:ea typeface="+mn-ea"/>
                <a:cs typeface="+mn-cs"/>
              </a:rPr>
              <a:t>. </a:t>
            </a:r>
            <a:endParaRPr lang="en-US" sz="2100" i="1" dirty="0" smtClean="0"/>
          </a:p>
        </p:txBody>
      </p:sp>
    </p:spTree>
    <p:extLst>
      <p:ext uri="{BB962C8B-B14F-4D97-AF65-F5344CB8AC3E}">
        <p14:creationId xmlns:p14="http://schemas.microsoft.com/office/powerpoint/2010/main" val="2513185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28650" y="274638"/>
            <a:ext cx="8391525" cy="658812"/>
          </a:xfrm>
        </p:spPr>
        <p:txBody>
          <a:bodyPr/>
          <a:lstStyle/>
          <a:p>
            <a:pPr algn="ctr"/>
            <a:r>
              <a:rPr lang="en-US" altLang="en-US" sz="2200" b="1" smtClean="0"/>
              <a:t>MỘT SỐ VĂN BẢN VỀ CÔNG TÁC KIỂM TRA CÔNG ĐOÀN</a:t>
            </a:r>
          </a:p>
        </p:txBody>
      </p:sp>
      <p:sp>
        <p:nvSpPr>
          <p:cNvPr id="7171" name="Content Placeholder 2"/>
          <p:cNvSpPr>
            <a:spLocks noGrp="1"/>
          </p:cNvSpPr>
          <p:nvPr>
            <p:ph idx="1"/>
          </p:nvPr>
        </p:nvSpPr>
        <p:spPr>
          <a:xfrm>
            <a:off x="323850" y="1028700"/>
            <a:ext cx="8696325" cy="5657850"/>
          </a:xfrm>
        </p:spPr>
        <p:txBody>
          <a:bodyPr/>
          <a:lstStyle/>
          <a:p>
            <a:pPr algn="just"/>
            <a:r>
              <a:rPr lang="en-US" altLang="en-US" sz="2100" smtClean="0"/>
              <a:t>Điều lệ Công đoàn Việt Nam </a:t>
            </a:r>
            <a:r>
              <a:rPr lang="en-US" altLang="en-US" sz="2100" i="1" smtClean="0"/>
              <a:t>(ĐL Đại hội XI, sắp tới là ĐL ĐH XII)</a:t>
            </a:r>
          </a:p>
          <a:p>
            <a:pPr algn="just"/>
            <a:r>
              <a:rPr lang="en-US" altLang="en-US" sz="2100" smtClean="0"/>
              <a:t>Nghị quyết 6b/NQ-BCH của BCH Tổng Liên đoàn </a:t>
            </a:r>
            <a:r>
              <a:rPr lang="en-US" altLang="en-US" sz="2100" i="1" smtClean="0"/>
              <a:t>ngày 3/8/2015 Về nâng cao chất lượng, hiệu quả hoạt động ủy ban kiểm tra công đoàn</a:t>
            </a:r>
          </a:p>
          <a:p>
            <a:pPr algn="just"/>
            <a:r>
              <a:rPr lang="en-US" altLang="en-US" sz="2100" smtClean="0"/>
              <a:t>Quyết định 1924/QĐ-TLĐ ngày 20/12/2016 </a:t>
            </a:r>
            <a:r>
              <a:rPr lang="en-US" altLang="en-US" sz="2100" i="1" smtClean="0"/>
              <a:t>của ĐCT TLĐ V/v ban hành Quy chế hoạt động Đoàn kiểm tra của Ủy ban kiểm tra công đoàn </a:t>
            </a:r>
          </a:p>
          <a:p>
            <a:pPr algn="just"/>
            <a:r>
              <a:rPr lang="en-US" altLang="en-US" sz="2100" smtClean="0"/>
              <a:t>Quyết định 493/QĐ-TLĐ ngày 9/3/2017 </a:t>
            </a:r>
            <a:r>
              <a:rPr lang="en-US" altLang="en-US" sz="2100" i="1" smtClean="0"/>
              <a:t>của ĐCT TLĐ Vê việc ban hành Quy định thẩm quyền và thủ tục xử lý kỷ luật trong tổ chức công đoàn</a:t>
            </a:r>
          </a:p>
          <a:p>
            <a:pPr algn="just"/>
            <a:r>
              <a:rPr lang="en-US" altLang="en-US" sz="2100" smtClean="0"/>
              <a:t>Quyết định số 1602/QĐ-TLĐ ngày 15/9/2017 </a:t>
            </a:r>
            <a:r>
              <a:rPr lang="en-US" altLang="en-US" sz="2100" i="1" smtClean="0"/>
              <a:t>của ĐCT TLĐ Về việc ban hành Quy định hịnh thức xử lý kỷ luật trong tổ chức công đoàn</a:t>
            </a:r>
          </a:p>
          <a:p>
            <a:pPr algn="just"/>
            <a:r>
              <a:rPr lang="vi-VN" altLang="en-US" sz="2100" smtClean="0"/>
              <a:t>Hướng dẫn số 254/HD-TLĐ</a:t>
            </a:r>
            <a:r>
              <a:rPr lang="en-US" altLang="en-US" sz="2100" smtClean="0"/>
              <a:t> ngày 5/3/2015</a:t>
            </a:r>
            <a:r>
              <a:rPr lang="vi-VN" altLang="en-US" sz="2100" smtClean="0"/>
              <a:t> </a:t>
            </a:r>
            <a:r>
              <a:rPr lang="vi-VN" altLang="en-US" sz="2100" i="1" smtClean="0"/>
              <a:t>về việc </a:t>
            </a:r>
            <a:r>
              <a:rPr lang="en-US" altLang="en-US" sz="2100" i="1" smtClean="0"/>
              <a:t>ban hành quy định</a:t>
            </a:r>
            <a:r>
              <a:rPr lang="vi-VN" altLang="en-US" sz="2100" i="1" smtClean="0"/>
              <a:t> công đoàn</a:t>
            </a:r>
            <a:r>
              <a:rPr lang="en-US" altLang="en-US" sz="2100" i="1" smtClean="0"/>
              <a:t> giải quyết và tham gia giải quyết khiếu nại, tố cáo</a:t>
            </a:r>
          </a:p>
          <a:p>
            <a:pPr algn="just"/>
            <a:r>
              <a:rPr lang="en-US" altLang="en-US" sz="2100" i="1" smtClean="0"/>
              <a:t> </a:t>
            </a:r>
            <a:r>
              <a:rPr lang="en-US" altLang="en-US" sz="2100" smtClean="0"/>
              <a:t>Quyết định ban hành Quy chế giám sát trong tổ chức công đoàn</a:t>
            </a:r>
            <a:r>
              <a:rPr lang="en-US" altLang="en-US" sz="2100" i="1" smtClean="0"/>
              <a:t> (Sắp ban hành)</a:t>
            </a:r>
          </a:p>
        </p:txBody>
      </p:sp>
    </p:spTree>
    <p:extLst>
      <p:ext uri="{BB962C8B-B14F-4D97-AF65-F5344CB8AC3E}">
        <p14:creationId xmlns:p14="http://schemas.microsoft.com/office/powerpoint/2010/main" val="2856518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txBox="1">
            <a:spLocks/>
          </p:cNvSpPr>
          <p:nvPr/>
        </p:nvSpPr>
        <p:spPr bwMode="auto">
          <a:xfrm>
            <a:off x="342900" y="228600"/>
            <a:ext cx="8612188" cy="615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eaLnBrk="0" hangingPunct="0">
              <a:defRPr sz="2200">
                <a:solidFill>
                  <a:schemeClr val="tx1"/>
                </a:solidFill>
                <a:latin typeface=".VnTime" pitchFamily="34" charset="0"/>
                <a:cs typeface="Arial" charset="0"/>
              </a:defRPr>
            </a:lvl1pPr>
            <a:lvl2pPr marL="742950" indent="-285750" eaLnBrk="0" hangingPunct="0">
              <a:defRPr sz="2200">
                <a:solidFill>
                  <a:schemeClr val="tx1"/>
                </a:solidFill>
                <a:latin typeface=".VnTime" pitchFamily="34" charset="0"/>
                <a:cs typeface="Arial" charset="0"/>
              </a:defRPr>
            </a:lvl2pPr>
            <a:lvl3pPr marL="1143000" indent="-228600" eaLnBrk="0" hangingPunct="0">
              <a:defRPr sz="2200">
                <a:solidFill>
                  <a:schemeClr val="tx1"/>
                </a:solidFill>
                <a:latin typeface=".VnTime" pitchFamily="34" charset="0"/>
                <a:cs typeface="Arial" charset="0"/>
              </a:defRPr>
            </a:lvl3pPr>
            <a:lvl4pPr marL="1600200" indent="-228600" eaLnBrk="0" hangingPunct="0">
              <a:defRPr sz="2200">
                <a:solidFill>
                  <a:schemeClr val="tx1"/>
                </a:solidFill>
                <a:latin typeface=".VnTime" pitchFamily="34" charset="0"/>
                <a:cs typeface="Arial" charset="0"/>
              </a:defRPr>
            </a:lvl4pPr>
            <a:lvl5pPr marL="2057400" indent="-228600" eaLnBrk="0" hangingPunct="0">
              <a:defRPr sz="2200">
                <a:solidFill>
                  <a:schemeClr val="tx1"/>
                </a:solidFill>
                <a:latin typeface=".VnTime" pitchFamily="34" charset="0"/>
                <a:cs typeface="Arial" charset="0"/>
              </a:defRPr>
            </a:lvl5pPr>
            <a:lvl6pPr marL="2514600" indent="-228600" algn="just" eaLnBrk="0" fontAlgn="base" hangingPunct="0">
              <a:lnSpc>
                <a:spcPct val="80000"/>
              </a:lnSpc>
              <a:spcBef>
                <a:spcPct val="20000"/>
              </a:spcBef>
              <a:spcAft>
                <a:spcPct val="0"/>
              </a:spcAft>
              <a:buClr>
                <a:schemeClr val="tx1"/>
              </a:buClr>
              <a:buChar char="•"/>
              <a:defRPr sz="2200">
                <a:solidFill>
                  <a:schemeClr val="tx1"/>
                </a:solidFill>
                <a:latin typeface=".VnTime" pitchFamily="34" charset="0"/>
                <a:cs typeface="Arial" charset="0"/>
              </a:defRPr>
            </a:lvl6pPr>
            <a:lvl7pPr marL="2971800" indent="-228600" algn="just" eaLnBrk="0" fontAlgn="base" hangingPunct="0">
              <a:lnSpc>
                <a:spcPct val="80000"/>
              </a:lnSpc>
              <a:spcBef>
                <a:spcPct val="20000"/>
              </a:spcBef>
              <a:spcAft>
                <a:spcPct val="0"/>
              </a:spcAft>
              <a:buClr>
                <a:schemeClr val="tx1"/>
              </a:buClr>
              <a:buChar char="•"/>
              <a:defRPr sz="2200">
                <a:solidFill>
                  <a:schemeClr val="tx1"/>
                </a:solidFill>
                <a:latin typeface=".VnTime" pitchFamily="34" charset="0"/>
                <a:cs typeface="Arial" charset="0"/>
              </a:defRPr>
            </a:lvl7pPr>
            <a:lvl8pPr marL="3429000" indent="-228600" algn="just" eaLnBrk="0" fontAlgn="base" hangingPunct="0">
              <a:lnSpc>
                <a:spcPct val="80000"/>
              </a:lnSpc>
              <a:spcBef>
                <a:spcPct val="20000"/>
              </a:spcBef>
              <a:spcAft>
                <a:spcPct val="0"/>
              </a:spcAft>
              <a:buClr>
                <a:schemeClr val="tx1"/>
              </a:buClr>
              <a:buChar char="•"/>
              <a:defRPr sz="2200">
                <a:solidFill>
                  <a:schemeClr val="tx1"/>
                </a:solidFill>
                <a:latin typeface=".VnTime" pitchFamily="34" charset="0"/>
                <a:cs typeface="Arial" charset="0"/>
              </a:defRPr>
            </a:lvl8pPr>
            <a:lvl9pPr marL="3886200" indent="-228600" algn="just" eaLnBrk="0" fontAlgn="base" hangingPunct="0">
              <a:lnSpc>
                <a:spcPct val="80000"/>
              </a:lnSpc>
              <a:spcBef>
                <a:spcPct val="20000"/>
              </a:spcBef>
              <a:spcAft>
                <a:spcPct val="0"/>
              </a:spcAft>
              <a:buClr>
                <a:schemeClr val="tx1"/>
              </a:buClr>
              <a:buChar char="•"/>
              <a:defRPr sz="2200">
                <a:solidFill>
                  <a:schemeClr val="tx1"/>
                </a:solidFill>
                <a:latin typeface=".VnTime" pitchFamily="34" charset="0"/>
                <a:cs typeface="Arial" charset="0"/>
              </a:defRPr>
            </a:lvl9pPr>
          </a:lstStyle>
          <a:p>
            <a:pPr algn="just">
              <a:spcAft>
                <a:spcPts val="600"/>
              </a:spcAft>
              <a:buFont typeface="Wingdings" pitchFamily="2" charset="2"/>
              <a:buNone/>
            </a:pPr>
            <a:r>
              <a:rPr lang="en-US" sz="2400" b="1" dirty="0">
                <a:solidFill>
                  <a:srgbClr val="FF0000"/>
                </a:solidFill>
                <a:latin typeface="Times New Roman" pitchFamily="18" charset="0"/>
                <a:cs typeface="Times New Roman" pitchFamily="18" charset="0"/>
              </a:rPr>
              <a:t>ĐIỀU LỆ CÔNG ĐOÀN VIỆT NAM:</a:t>
            </a:r>
          </a:p>
          <a:p>
            <a:pPr algn="just">
              <a:spcAft>
                <a:spcPts val="600"/>
              </a:spcAft>
              <a:buFont typeface="Wingdings" pitchFamily="2" charset="2"/>
              <a:buNone/>
            </a:pPr>
            <a:r>
              <a:rPr lang="en-US" sz="2400" b="1" dirty="0">
                <a:solidFill>
                  <a:srgbClr val="FF0000"/>
                </a:solidFill>
                <a:latin typeface="Times New Roman" pitchFamily="18" charset="0"/>
                <a:cs typeface="Times New Roman" pitchFamily="18" charset="0"/>
              </a:rPr>
              <a:t> Qui </a:t>
            </a:r>
            <a:r>
              <a:rPr lang="en-US" sz="2400" b="1" dirty="0" err="1">
                <a:solidFill>
                  <a:srgbClr val="FF0000"/>
                </a:solidFill>
                <a:latin typeface="Times New Roman" pitchFamily="18" charset="0"/>
                <a:cs typeface="Times New Roman" pitchFamily="18" charset="0"/>
              </a:rPr>
              <a:t>định</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về</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Công</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tác</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kiểm</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tra</a:t>
            </a:r>
            <a:r>
              <a:rPr lang="en-US" sz="2400" b="1" dirty="0">
                <a:solidFill>
                  <a:srgbClr val="FF0000"/>
                </a:solidFill>
                <a:latin typeface="Times New Roman" pitchFamily="18" charset="0"/>
                <a:cs typeface="Times New Roman" pitchFamily="18" charset="0"/>
              </a:rPr>
              <a:t> CĐ </a:t>
            </a:r>
            <a:r>
              <a:rPr lang="en-US" sz="2400" b="1" dirty="0" err="1">
                <a:solidFill>
                  <a:srgbClr val="FF0000"/>
                </a:solidFill>
                <a:latin typeface="Times New Roman" pitchFamily="18" charset="0"/>
                <a:cs typeface="Times New Roman" pitchFamily="18" charset="0"/>
              </a:rPr>
              <a:t>và</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Uỷ</a:t>
            </a:r>
            <a:r>
              <a:rPr lang="en-US" sz="2400" b="1" dirty="0">
                <a:solidFill>
                  <a:srgbClr val="FF0000"/>
                </a:solidFill>
                <a:latin typeface="Times New Roman" pitchFamily="18" charset="0"/>
                <a:cs typeface="Times New Roman" pitchFamily="18" charset="0"/>
              </a:rPr>
              <a:t> ban </a:t>
            </a:r>
            <a:r>
              <a:rPr lang="en-US" sz="2400" b="1" dirty="0" err="1">
                <a:solidFill>
                  <a:srgbClr val="FF0000"/>
                </a:solidFill>
                <a:latin typeface="Times New Roman" pitchFamily="18" charset="0"/>
                <a:cs typeface="Times New Roman" pitchFamily="18" charset="0"/>
              </a:rPr>
              <a:t>Kiểm</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tra</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công</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đoàn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các</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cấp</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từ</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Điều</a:t>
            </a:r>
            <a:r>
              <a:rPr lang="en-US" sz="2400" b="1" dirty="0">
                <a:solidFill>
                  <a:srgbClr val="FF0000"/>
                </a:solidFill>
                <a:latin typeface="Times New Roman" pitchFamily="18" charset="0"/>
                <a:cs typeface="Times New Roman" pitchFamily="18" charset="0"/>
              </a:rPr>
              <a:t> 39 </a:t>
            </a:r>
            <a:r>
              <a:rPr lang="en-US" sz="2400" b="1" dirty="0" err="1">
                <a:solidFill>
                  <a:srgbClr val="FF0000"/>
                </a:solidFill>
                <a:latin typeface="Times New Roman" pitchFamily="18" charset="0"/>
                <a:cs typeface="Times New Roman" pitchFamily="18" charset="0"/>
              </a:rPr>
              <a:t>đến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Điều</a:t>
            </a:r>
            <a:r>
              <a:rPr lang="en-US" sz="2400" b="1" dirty="0">
                <a:solidFill>
                  <a:srgbClr val="FF0000"/>
                </a:solidFill>
                <a:latin typeface="Times New Roman" pitchFamily="18" charset="0"/>
                <a:cs typeface="Times New Roman" pitchFamily="18" charset="0"/>
              </a:rPr>
              <a:t> 42.</a:t>
            </a:r>
          </a:p>
          <a:p>
            <a:pPr algn="just">
              <a:spcAft>
                <a:spcPts val="600"/>
              </a:spcAft>
            </a:pPr>
            <a:r>
              <a:rPr lang="en-US" sz="2400" b="1" dirty="0" err="1">
                <a:latin typeface="Times New Roman" pitchFamily="18" charset="0"/>
                <a:cs typeface="Times New Roman" pitchFamily="18" charset="0"/>
              </a:rPr>
              <a:t>Điều</a:t>
            </a:r>
            <a:r>
              <a:rPr lang="en-US" sz="2400" b="1" dirty="0">
                <a:latin typeface="Times New Roman" pitchFamily="18" charset="0"/>
                <a:cs typeface="Times New Roman" pitchFamily="18" charset="0"/>
              </a:rPr>
              <a:t> 39 </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lệ</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đoàn</a:t>
            </a:r>
            <a:r>
              <a:rPr lang="en-US" sz="2400" dirty="0">
                <a:latin typeface="Times New Roman" pitchFamily="18" charset="0"/>
                <a:cs typeface="Times New Roman" pitchFamily="18" charset="0"/>
              </a:rPr>
              <a:t> VN </a:t>
            </a:r>
            <a:r>
              <a:rPr lang="en-US" sz="2400" dirty="0" err="1">
                <a:latin typeface="Times New Roman" pitchFamily="18" charset="0"/>
                <a:cs typeface="Times New Roman" pitchFamily="18" charset="0"/>
              </a:rPr>
              <a:t>quy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kiểm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tra</a:t>
            </a:r>
            <a:r>
              <a:rPr lang="en-US" sz="2400" dirty="0">
                <a:latin typeface="Times New Roman" pitchFamily="18" charset="0"/>
                <a:cs typeface="Times New Roman" pitchFamily="18" charset="0"/>
              </a:rPr>
              <a:t> </a:t>
            </a:r>
          </a:p>
          <a:p>
            <a:pPr algn="just">
              <a:spcAft>
                <a:spcPts val="600"/>
              </a:spcAft>
              <a:buFont typeface="Wingdings" pitchFamily="2" charset="2"/>
              <a:buNone/>
            </a:pP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kiểm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nhiệm</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vụ</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của</a:t>
            </a:r>
            <a:r>
              <a:rPr lang="en-US" sz="2400" dirty="0">
                <a:solidFill>
                  <a:srgbClr val="FF0000"/>
                </a:solidFill>
                <a:latin typeface="Times New Roman" pitchFamily="18" charset="0"/>
                <a:cs typeface="Times New Roman" pitchFamily="18" charset="0"/>
              </a:rPr>
              <a:t> Ban </a:t>
            </a:r>
            <a:r>
              <a:rPr lang="en-US" sz="2400" dirty="0" err="1">
                <a:solidFill>
                  <a:srgbClr val="FF0000"/>
                </a:solidFill>
                <a:latin typeface="Times New Roman" pitchFamily="18" charset="0"/>
                <a:cs typeface="Times New Roman" pitchFamily="18" charset="0"/>
              </a:rPr>
              <a:t>chấp</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hành</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công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đoàn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mỗi</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cấp</a:t>
            </a:r>
            <a:r>
              <a:rPr lang="en-US" sz="2400" dirty="0">
                <a:solidFill>
                  <a:srgbClr val="FF0000"/>
                </a:solidFill>
                <a:latin typeface="Times New Roman" pitchFamily="18" charset="0"/>
                <a:cs typeface="Times New Roman" pitchFamily="18" charset="0"/>
              </a:rPr>
              <a:t> </a:t>
            </a:r>
            <a:r>
              <a:rPr lang="en-US" sz="2400" dirty="0" err="1">
                <a:latin typeface="Times New Roman" pitchFamily="18" charset="0"/>
                <a:cs typeface="Times New Roman" pitchFamily="18" charset="0"/>
              </a:rPr>
              <a:t>nhằm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bảo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lệ</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quyết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Mỗi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kiểm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tra</a:t>
            </a:r>
            <a:r>
              <a:rPr lang="en-US" sz="2400" dirty="0">
                <a:latin typeface="Times New Roman" pitchFamily="18" charset="0"/>
                <a:cs typeface="Times New Roman" pitchFamily="18" charset="0"/>
              </a:rPr>
              <a:t> ở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chịu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kiểm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 </a:t>
            </a:r>
          </a:p>
          <a:p>
            <a:pPr algn="just">
              <a:spcAft>
                <a:spcPts val="600"/>
              </a:spcAft>
            </a:pPr>
            <a:r>
              <a:rPr lang="en-US" sz="2400" b="1" dirty="0" err="1">
                <a:latin typeface="Times New Roman" pitchFamily="18" charset="0"/>
                <a:cs typeface="Times New Roman" pitchFamily="18" charset="0"/>
              </a:rPr>
              <a:t>Tại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Điều</a:t>
            </a:r>
            <a:r>
              <a:rPr lang="en-US" sz="2400" b="1" dirty="0">
                <a:latin typeface="Times New Roman" pitchFamily="18" charset="0"/>
                <a:cs typeface="Times New Roman" pitchFamily="18" charset="0"/>
              </a:rPr>
              <a:t> 40 </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Ủy</a:t>
            </a:r>
            <a:r>
              <a:rPr lang="en-US" sz="2400" dirty="0">
                <a:latin typeface="Times New Roman" pitchFamily="18" charset="0"/>
                <a:cs typeface="Times New Roman" pitchFamily="18" charset="0"/>
              </a:rPr>
              <a:t> ban </a:t>
            </a:r>
            <a:r>
              <a:rPr lang="en-US" sz="2400" dirty="0" err="1">
                <a:latin typeface="Times New Roman" pitchFamily="18" charset="0"/>
                <a:cs typeface="Times New Roman" pitchFamily="18" charset="0"/>
              </a:rPr>
              <a:t>Kiểm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tra</a:t>
            </a:r>
            <a:r>
              <a:rPr lang="en-US" sz="2400" dirty="0">
                <a:latin typeface="Times New Roman" pitchFamily="18" charset="0"/>
                <a:cs typeface="Times New Roman" pitchFamily="18" charset="0"/>
              </a:rPr>
              <a:t>  CĐ</a:t>
            </a:r>
          </a:p>
          <a:p>
            <a:pPr algn="just">
              <a:spcAft>
                <a:spcPts val="600"/>
              </a:spcAft>
              <a:buFont typeface="Wingdings" pitchFamily="2" charset="2"/>
              <a:buNone/>
            </a:pPr>
            <a:r>
              <a:rPr lang="en-US" sz="2400" dirty="0">
                <a:latin typeface="Times New Roman" pitchFamily="18" charset="0"/>
                <a:cs typeface="Times New Roman" pitchFamily="18" charset="0"/>
              </a:rPr>
              <a:t>+/ UBKT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kiểm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lập</a:t>
            </a:r>
            <a:r>
              <a:rPr lang="en-US" sz="2400" dirty="0">
                <a:latin typeface="Times New Roman" pitchFamily="18" charset="0"/>
                <a:cs typeface="Times New Roman" pitchFamily="18" charset="0"/>
              </a:rPr>
              <a:t> ở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đoàn</a:t>
            </a:r>
            <a:r>
              <a:rPr lang="en-US" sz="2400" dirty="0">
                <a:latin typeface="Times New Roman" pitchFamily="18" charset="0"/>
                <a:cs typeface="Times New Roman" pitchFamily="18" charset="0"/>
              </a:rPr>
              <a:t>, do BCH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nhận</a:t>
            </a:r>
            <a:r>
              <a:rPr lang="en-US" sz="2400" dirty="0">
                <a:latin typeface="Times New Roman" pitchFamily="18" charset="0"/>
                <a:cs typeface="Times New Roman" pitchFamily="18" charset="0"/>
              </a:rPr>
              <a:t>. </a:t>
            </a:r>
          </a:p>
          <a:p>
            <a:pPr algn="just">
              <a:spcAft>
                <a:spcPts val="600"/>
              </a:spcAft>
              <a:buFont typeface="Wingdings" pitchFamily="2" charset="2"/>
              <a:buNone/>
            </a:pPr>
            <a:r>
              <a:rPr lang="en-US" sz="2400" dirty="0">
                <a:latin typeface="Times New Roman" pitchFamily="18" charset="0"/>
                <a:cs typeface="Times New Roman" pitchFamily="18" charset="0"/>
              </a:rPr>
              <a:t>+/ UBKT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mỗi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chịu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lãnh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BCH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UBKT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a:t>
            </a:r>
          </a:p>
          <a:p>
            <a:pPr algn="just">
              <a:buFontTx/>
              <a:buNone/>
            </a:pPr>
            <a:r>
              <a:rPr lang="en-US" sz="2400" dirty="0">
                <a:latin typeface="Arial" charset="0"/>
              </a:rPr>
              <a:t>+/…  </a:t>
            </a:r>
            <a:r>
              <a:rPr lang="en-US" sz="2400" i="1" dirty="0">
                <a:latin typeface="Arial" charset="0"/>
              </a:rPr>
              <a:t>(</a:t>
            </a:r>
            <a:r>
              <a:rPr lang="en-US" sz="2400" i="1" dirty="0" err="1">
                <a:latin typeface="Arial" charset="0"/>
              </a:rPr>
              <a:t>các</a:t>
            </a:r>
            <a:r>
              <a:rPr lang="en-US" sz="2400" i="1" dirty="0">
                <a:latin typeface="Arial" charset="0"/>
              </a:rPr>
              <a:t> </a:t>
            </a:r>
            <a:r>
              <a:rPr lang="en-US" sz="2400" i="1" dirty="0" err="1">
                <a:latin typeface="Arial" charset="0"/>
              </a:rPr>
              <a:t>quy</a:t>
            </a:r>
            <a:r>
              <a:rPr lang="en-US" sz="2400" i="1" dirty="0">
                <a:latin typeface="Arial" charset="0"/>
              </a:rPr>
              <a:t> </a:t>
            </a:r>
            <a:r>
              <a:rPr lang="en-US" sz="2400" i="1" dirty="0" err="1">
                <a:latin typeface="Arial" charset="0"/>
              </a:rPr>
              <a:t>định</a:t>
            </a:r>
            <a:r>
              <a:rPr lang="en-US" sz="2400" i="1" dirty="0">
                <a:latin typeface="Arial" charset="0"/>
              </a:rPr>
              <a:t> </a:t>
            </a:r>
            <a:r>
              <a:rPr lang="en-US" sz="2400" i="1" dirty="0" err="1">
                <a:latin typeface="Arial" charset="0"/>
              </a:rPr>
              <a:t>về</a:t>
            </a:r>
            <a:r>
              <a:rPr lang="en-US" sz="2400" i="1" dirty="0">
                <a:latin typeface="Arial" charset="0"/>
              </a:rPr>
              <a:t> SL UV, </a:t>
            </a:r>
            <a:r>
              <a:rPr lang="en-US" sz="2400" i="1" dirty="0" err="1">
                <a:latin typeface="Arial" charset="0"/>
              </a:rPr>
              <a:t>bầu</a:t>
            </a:r>
            <a:r>
              <a:rPr lang="en-US" sz="2400" i="1" dirty="0">
                <a:latin typeface="Arial" charset="0"/>
              </a:rPr>
              <a:t> UBKT,…) </a:t>
            </a:r>
          </a:p>
        </p:txBody>
      </p:sp>
    </p:spTree>
    <p:extLst>
      <p:ext uri="{BB962C8B-B14F-4D97-AF65-F5344CB8AC3E}">
        <p14:creationId xmlns:p14="http://schemas.microsoft.com/office/powerpoint/2010/main" val="41170539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152400" y="647700"/>
            <a:ext cx="8867775" cy="6210300"/>
          </a:xfrm>
        </p:spPr>
        <p:txBody>
          <a:bodyPr/>
          <a:lstStyle/>
          <a:p>
            <a:pPr>
              <a:defRPr/>
            </a:pPr>
            <a:r>
              <a:rPr lang="vi-VN" sz="2000" b="1" dirty="0" smtClean="0"/>
              <a:t>Điều 41. Nhiệm vụ của ủy ban kiểm tra công đoàn</a:t>
            </a:r>
            <a:endParaRPr lang="vi-VN" sz="2000" dirty="0" smtClean="0"/>
          </a:p>
          <a:p>
            <a:pPr algn="just">
              <a:defRPr/>
            </a:pPr>
            <a:r>
              <a:rPr lang="vi-VN" sz="2000" dirty="0" smtClean="0"/>
              <a:t>1.</a:t>
            </a:r>
            <a:r>
              <a:rPr lang="en-US" sz="2000" dirty="0" smtClean="0"/>
              <a:t> </a:t>
            </a:r>
            <a:r>
              <a:rPr lang="vi-VN" sz="2000" spc="-150" dirty="0" smtClean="0"/>
              <a:t>Giúp ban chấp hành, ban thường vụ thực hiện </a:t>
            </a:r>
            <a:r>
              <a:rPr lang="vi-VN" sz="2000" spc="-150" dirty="0" smtClean="0">
                <a:solidFill>
                  <a:srgbClr val="FF0000"/>
                </a:solidFill>
              </a:rPr>
              <a:t>kiểm tra việc chấp hành Điều lệ Công đoàn </a:t>
            </a:r>
            <a:r>
              <a:rPr lang="vi-VN" sz="2000" spc="-150" dirty="0" smtClean="0"/>
              <a:t>đối với công đoàn </a:t>
            </a:r>
            <a:r>
              <a:rPr lang="vi-VN" sz="2000" spc="-150" dirty="0" smtClean="0">
                <a:solidFill>
                  <a:srgbClr val="FF0000"/>
                </a:solidFill>
              </a:rPr>
              <a:t>cùng cấp và cấp dưới</a:t>
            </a:r>
            <a:r>
              <a:rPr lang="vi-VN" sz="2000" spc="-150" dirty="0" smtClean="0"/>
              <a:t>.</a:t>
            </a:r>
          </a:p>
          <a:p>
            <a:pPr algn="just">
              <a:defRPr/>
            </a:pPr>
            <a:r>
              <a:rPr lang="vi-VN" sz="2000" dirty="0" smtClean="0"/>
              <a:t>2.</a:t>
            </a:r>
            <a:r>
              <a:rPr lang="en-US" sz="2000" dirty="0" smtClean="0"/>
              <a:t> </a:t>
            </a:r>
            <a:r>
              <a:rPr lang="vi-VN" sz="2000" dirty="0" smtClean="0"/>
              <a:t>Kiểm tra công đoàn cùng cấp và cấp dưới </a:t>
            </a:r>
            <a:r>
              <a:rPr lang="vi-VN" sz="2000" dirty="0" smtClean="0">
                <a:solidFill>
                  <a:srgbClr val="FF0000"/>
                </a:solidFill>
              </a:rPr>
              <a:t>khi tổ chức, cán bộ và đoàn viên có dấu hiệu vi phạm </a:t>
            </a:r>
            <a:r>
              <a:rPr lang="vi-VN" sz="2000" dirty="0" smtClean="0"/>
              <a:t>Điều lệ, nghị quyết, chỉ thị và các quy định của công đoàn.</a:t>
            </a:r>
          </a:p>
          <a:p>
            <a:pPr algn="just">
              <a:defRPr/>
            </a:pPr>
            <a:r>
              <a:rPr lang="vi-VN" sz="2000" dirty="0" smtClean="0"/>
              <a:t>3.</a:t>
            </a:r>
            <a:r>
              <a:rPr lang="en-US" sz="2000" dirty="0" smtClean="0"/>
              <a:t> </a:t>
            </a:r>
            <a:r>
              <a:rPr lang="vi-VN" sz="2000" dirty="0" smtClean="0">
                <a:solidFill>
                  <a:srgbClr val="FF0000"/>
                </a:solidFill>
              </a:rPr>
              <a:t>Kiểm tra việc thu, phân phối, sử dụng, quản lý tài chính, tài sản, hoạt động kinh tế của công đoàn </a:t>
            </a:r>
            <a:r>
              <a:rPr lang="vi-VN" sz="2000" dirty="0" smtClean="0"/>
              <a:t>cùng cấp và cấp dưới theo quy định của pháp luật và của Tổng Liên đoàn Lao động Việt Nam.</a:t>
            </a:r>
          </a:p>
          <a:p>
            <a:pPr algn="just">
              <a:defRPr/>
            </a:pPr>
            <a:r>
              <a:rPr lang="vi-VN" sz="2000" dirty="0" smtClean="0"/>
              <a:t>4.Giúp ban chấp hành, ban thường vụ: </a:t>
            </a:r>
            <a:r>
              <a:rPr lang="vi-VN" sz="2000" dirty="0" smtClean="0">
                <a:solidFill>
                  <a:srgbClr val="FF0000"/>
                </a:solidFill>
              </a:rPr>
              <a:t>giải quyết các khiếu nại, tố cáo thuộc thẩm quyền</a:t>
            </a:r>
            <a:r>
              <a:rPr lang="vi-VN" sz="2000" dirty="0" smtClean="0"/>
              <a:t> giải quyết của công đoàn; tham gia với các cơ quan chức năng nhà nước và người sử dụng lao động giải quyết khiếu nại, tố cáo của đoàn viên, người lao động theo quy định của pháp luật.</a:t>
            </a:r>
          </a:p>
          <a:p>
            <a:pPr algn="just">
              <a:defRPr/>
            </a:pPr>
            <a:r>
              <a:rPr lang="vi-VN" sz="2000" dirty="0" smtClean="0"/>
              <a:t>5.Tổ chức </a:t>
            </a:r>
            <a:r>
              <a:rPr lang="vi-VN" sz="2000" dirty="0" smtClean="0">
                <a:solidFill>
                  <a:srgbClr val="FF0000"/>
                </a:solidFill>
              </a:rPr>
              <a:t>bồi dưỡng, hướng dẫn nghiệp vụ</a:t>
            </a:r>
            <a:r>
              <a:rPr lang="vi-VN" sz="2000" dirty="0" smtClean="0"/>
              <a:t> công tác kiểm tra đối với ủy viên ủy ban kiểm tra công đoàn cùng cấp và cấp dưới.</a:t>
            </a:r>
            <a:endParaRPr lang="en-US" sz="2000" dirty="0" smtClean="0"/>
          </a:p>
          <a:p>
            <a:pPr algn="just">
              <a:defRPr/>
            </a:pPr>
            <a:r>
              <a:rPr lang="en-US" sz="2000" dirty="0" smtClean="0"/>
              <a:t>(</a:t>
            </a:r>
            <a:r>
              <a:rPr lang="en-US" sz="2000" dirty="0" err="1" smtClean="0"/>
              <a:t>Dự</a:t>
            </a:r>
            <a:r>
              <a:rPr lang="en-US" sz="2000" dirty="0" smtClean="0"/>
              <a:t> </a:t>
            </a:r>
            <a:r>
              <a:rPr lang="en-US" sz="2000" dirty="0" err="1" smtClean="0"/>
              <a:t>kiến</a:t>
            </a:r>
            <a:r>
              <a:rPr lang="en-US" sz="2000" dirty="0" smtClean="0"/>
              <a:t> </a:t>
            </a:r>
            <a:r>
              <a:rPr lang="en-US" sz="2000" dirty="0" err="1" smtClean="0"/>
              <a:t>bổ</a:t>
            </a:r>
            <a:r>
              <a:rPr lang="en-US" sz="2000" dirty="0" smtClean="0"/>
              <a:t> sung: </a:t>
            </a:r>
            <a:r>
              <a:rPr lang="en-US" sz="2000" dirty="0" err="1" smtClean="0">
                <a:solidFill>
                  <a:srgbClr val="FF0000"/>
                </a:solidFill>
              </a:rPr>
              <a:t>Nhiệm</a:t>
            </a:r>
            <a:r>
              <a:rPr lang="en-US" sz="2000" dirty="0" smtClean="0">
                <a:solidFill>
                  <a:srgbClr val="FF0000"/>
                </a:solidFill>
              </a:rPr>
              <a:t> </a:t>
            </a:r>
            <a:r>
              <a:rPr lang="en-US" sz="2000" dirty="0" err="1" smtClean="0">
                <a:solidFill>
                  <a:srgbClr val="FF0000"/>
                </a:solidFill>
              </a:rPr>
              <a:t>vụ</a:t>
            </a:r>
            <a:r>
              <a:rPr lang="en-US" sz="2000" dirty="0" smtClean="0">
                <a:solidFill>
                  <a:srgbClr val="FF0000"/>
                </a:solidFill>
              </a:rPr>
              <a:t> </a:t>
            </a:r>
            <a:r>
              <a:rPr lang="en-US" sz="2000" dirty="0" err="1" smtClean="0">
                <a:solidFill>
                  <a:srgbClr val="FF0000"/>
                </a:solidFill>
              </a:rPr>
              <a:t>giám</a:t>
            </a:r>
            <a:r>
              <a:rPr lang="en-US" sz="2000" dirty="0" smtClean="0">
                <a:solidFill>
                  <a:srgbClr val="FF0000"/>
                </a:solidFill>
              </a:rPr>
              <a:t> </a:t>
            </a:r>
            <a:r>
              <a:rPr lang="en-US" sz="2000" dirty="0" err="1" smtClean="0">
                <a:solidFill>
                  <a:srgbClr val="FF0000"/>
                </a:solidFill>
              </a:rPr>
              <a:t>sát</a:t>
            </a:r>
            <a:r>
              <a:rPr lang="en-US" sz="2000" dirty="0" smtClean="0">
                <a:solidFill>
                  <a:srgbClr val="FF0000"/>
                </a:solidFill>
              </a:rPr>
              <a:t> </a:t>
            </a:r>
            <a:r>
              <a:rPr lang="en-US" sz="2000" dirty="0" err="1" smtClean="0">
                <a:solidFill>
                  <a:srgbClr val="FF0000"/>
                </a:solidFill>
              </a:rPr>
              <a:t>và</a:t>
            </a:r>
            <a:r>
              <a:rPr lang="en-US" sz="2000" dirty="0" smtClean="0">
                <a:solidFill>
                  <a:srgbClr val="FF0000"/>
                </a:solidFill>
              </a:rPr>
              <a:t> </a:t>
            </a:r>
            <a:r>
              <a:rPr lang="en-US" sz="2000" dirty="0" err="1" smtClean="0">
                <a:solidFill>
                  <a:srgbClr val="FF0000"/>
                </a:solidFill>
              </a:rPr>
              <a:t>tham</a:t>
            </a:r>
            <a:r>
              <a:rPr lang="en-US" sz="2000" dirty="0" smtClean="0">
                <a:solidFill>
                  <a:srgbClr val="FF0000"/>
                </a:solidFill>
              </a:rPr>
              <a:t> </a:t>
            </a:r>
            <a:r>
              <a:rPr lang="en-US" sz="2000" dirty="0" err="1" smtClean="0">
                <a:solidFill>
                  <a:srgbClr val="FF0000"/>
                </a:solidFill>
              </a:rPr>
              <a:t>mưu</a:t>
            </a:r>
            <a:r>
              <a:rPr lang="en-US" sz="2000" dirty="0" smtClean="0">
                <a:solidFill>
                  <a:srgbClr val="FF0000"/>
                </a:solidFill>
              </a:rPr>
              <a:t> </a:t>
            </a:r>
            <a:r>
              <a:rPr lang="en-US" sz="2000" dirty="0" err="1" smtClean="0">
                <a:solidFill>
                  <a:srgbClr val="FF0000"/>
                </a:solidFill>
              </a:rPr>
              <a:t>kỷ</a:t>
            </a:r>
            <a:r>
              <a:rPr lang="en-US" sz="2000" dirty="0" smtClean="0">
                <a:solidFill>
                  <a:srgbClr val="FF0000"/>
                </a:solidFill>
              </a:rPr>
              <a:t> </a:t>
            </a:r>
            <a:r>
              <a:rPr lang="en-US" sz="2000" dirty="0" err="1" smtClean="0">
                <a:solidFill>
                  <a:srgbClr val="FF0000"/>
                </a:solidFill>
              </a:rPr>
              <a:t>luật</a:t>
            </a:r>
            <a:r>
              <a:rPr lang="en-US" sz="2000" dirty="0" smtClean="0">
                <a:solidFill>
                  <a:srgbClr val="FF0000"/>
                </a:solidFill>
              </a:rPr>
              <a:t> CB</a:t>
            </a:r>
            <a:r>
              <a:rPr lang="en-US" sz="2000" dirty="0" smtClean="0"/>
              <a:t>)</a:t>
            </a:r>
            <a:endParaRPr lang="vi-VN" sz="2000" dirty="0" smtClean="0"/>
          </a:p>
          <a:p>
            <a:pPr>
              <a:defRPr/>
            </a:pPr>
            <a:endParaRPr lang="en-US" sz="2000" dirty="0" smtClean="0"/>
          </a:p>
        </p:txBody>
      </p:sp>
    </p:spTree>
    <p:extLst>
      <p:ext uri="{BB962C8B-B14F-4D97-AF65-F5344CB8AC3E}">
        <p14:creationId xmlns:p14="http://schemas.microsoft.com/office/powerpoint/2010/main" val="23578418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5300" y="457200"/>
            <a:ext cx="8524875" cy="6000750"/>
          </a:xfrm>
        </p:spPr>
        <p:txBody>
          <a:bodyPr/>
          <a:lstStyle/>
          <a:p>
            <a:pPr>
              <a:defRPr/>
            </a:pPr>
            <a:r>
              <a:rPr lang="vi-VN" b="1" dirty="0" smtClean="0"/>
              <a:t>Điều 41. Nhiệm vụ của ủy ban kiểm tra công đoàn</a:t>
            </a:r>
            <a:endParaRPr lang="en-US" b="1" dirty="0" smtClean="0"/>
          </a:p>
          <a:p>
            <a:pPr marL="0" indent="0">
              <a:buFontTx/>
              <a:buNone/>
              <a:defRPr/>
            </a:pPr>
            <a:r>
              <a:rPr lang="en-US" dirty="0" err="1" smtClean="0">
                <a:solidFill>
                  <a:srgbClr val="FF0000"/>
                </a:solidFill>
              </a:rPr>
              <a:t>Dự</a:t>
            </a:r>
            <a:r>
              <a:rPr lang="en-US" dirty="0" smtClean="0">
                <a:solidFill>
                  <a:srgbClr val="FF0000"/>
                </a:solidFill>
              </a:rPr>
              <a:t> </a:t>
            </a:r>
            <a:r>
              <a:rPr lang="en-US" dirty="0" err="1" smtClean="0">
                <a:solidFill>
                  <a:srgbClr val="FF0000"/>
                </a:solidFill>
              </a:rPr>
              <a:t>kiến</a:t>
            </a:r>
            <a:r>
              <a:rPr lang="en-US" dirty="0" smtClean="0">
                <a:solidFill>
                  <a:srgbClr val="FF0000"/>
                </a:solidFill>
              </a:rPr>
              <a:t> </a:t>
            </a:r>
            <a:r>
              <a:rPr lang="en-US" dirty="0" err="1" smtClean="0">
                <a:solidFill>
                  <a:srgbClr val="FF0000"/>
                </a:solidFill>
              </a:rPr>
              <a:t>bổ</a:t>
            </a:r>
            <a:r>
              <a:rPr lang="en-US" dirty="0" smtClean="0">
                <a:solidFill>
                  <a:srgbClr val="FF0000"/>
                </a:solidFill>
              </a:rPr>
              <a:t> sung </a:t>
            </a:r>
            <a:r>
              <a:rPr lang="en-US" dirty="0" err="1" smtClean="0">
                <a:solidFill>
                  <a:srgbClr val="FF0000"/>
                </a:solidFill>
              </a:rPr>
              <a:t>nhiệm</a:t>
            </a:r>
            <a:r>
              <a:rPr lang="en-US" dirty="0" smtClean="0">
                <a:solidFill>
                  <a:srgbClr val="FF0000"/>
                </a:solidFill>
              </a:rPr>
              <a:t> </a:t>
            </a:r>
            <a:r>
              <a:rPr lang="en-US" dirty="0" err="1" smtClean="0">
                <a:solidFill>
                  <a:srgbClr val="FF0000"/>
                </a:solidFill>
              </a:rPr>
              <a:t>vụ</a:t>
            </a:r>
            <a:r>
              <a:rPr lang="en-US" dirty="0" smtClean="0">
                <a:solidFill>
                  <a:srgbClr val="FF0000"/>
                </a:solidFill>
              </a:rPr>
              <a:t>:</a:t>
            </a:r>
            <a:endParaRPr lang="vi-VN" dirty="0" smtClean="0">
              <a:solidFill>
                <a:srgbClr val="FF0000"/>
              </a:solidFill>
            </a:endParaRPr>
          </a:p>
          <a:p>
            <a:pPr marL="0" indent="0">
              <a:buFontTx/>
              <a:buNone/>
              <a:defRPr/>
            </a:pPr>
            <a:r>
              <a:rPr lang="en-US" dirty="0" smtClean="0"/>
              <a:t>4</a:t>
            </a:r>
            <a:r>
              <a:rPr lang="en-US" dirty="0"/>
              <a:t>. </a:t>
            </a:r>
            <a:r>
              <a:rPr lang="en-US" dirty="0" err="1"/>
              <a:t>Giám</a:t>
            </a:r>
            <a:r>
              <a:rPr lang="en-US" dirty="0"/>
              <a:t> </a:t>
            </a:r>
            <a:r>
              <a:rPr lang="en-US" dirty="0" err="1"/>
              <a:t>sát</a:t>
            </a:r>
            <a:r>
              <a:rPr lang="en-US" dirty="0"/>
              <a:t> </a:t>
            </a:r>
            <a:r>
              <a:rPr lang="en-US" dirty="0" err="1"/>
              <a:t>ủy</a:t>
            </a:r>
            <a:r>
              <a:rPr lang="en-US" dirty="0"/>
              <a:t> </a:t>
            </a:r>
            <a:r>
              <a:rPr lang="en-US" dirty="0" err="1"/>
              <a:t>viên</a:t>
            </a:r>
            <a:r>
              <a:rPr lang="en-US" dirty="0"/>
              <a:t> ban </a:t>
            </a:r>
            <a:r>
              <a:rPr lang="en-US" dirty="0" err="1"/>
              <a:t>chấp</a:t>
            </a:r>
            <a:r>
              <a:rPr lang="en-US" dirty="0"/>
              <a:t> </a:t>
            </a:r>
            <a:r>
              <a:rPr lang="en-US" dirty="0" err="1"/>
              <a:t>hành</a:t>
            </a:r>
            <a:r>
              <a:rPr lang="en-US" dirty="0"/>
              <a:t> </a:t>
            </a:r>
            <a:r>
              <a:rPr lang="en-US" dirty="0" err="1"/>
              <a:t>công</a:t>
            </a:r>
            <a:r>
              <a:rPr lang="en-US" dirty="0"/>
              <a:t> </a:t>
            </a:r>
            <a:r>
              <a:rPr lang="en-US" dirty="0" err="1"/>
              <a:t>đoàn</a:t>
            </a:r>
            <a:r>
              <a:rPr lang="en-US" dirty="0"/>
              <a:t>, </a:t>
            </a:r>
            <a:r>
              <a:rPr lang="en-US" dirty="0" err="1"/>
              <a:t>cán</a:t>
            </a:r>
            <a:r>
              <a:rPr lang="en-US" dirty="0"/>
              <a:t> </a:t>
            </a:r>
            <a:r>
              <a:rPr lang="en-US" dirty="0" err="1"/>
              <a:t>bộ</a:t>
            </a:r>
            <a:r>
              <a:rPr lang="en-US" dirty="0"/>
              <a:t> </a:t>
            </a:r>
            <a:r>
              <a:rPr lang="en-US" dirty="0" err="1"/>
              <a:t>công</a:t>
            </a:r>
            <a:r>
              <a:rPr lang="en-US" dirty="0"/>
              <a:t> </a:t>
            </a:r>
            <a:r>
              <a:rPr lang="en-US" dirty="0" err="1"/>
              <a:t>đoàn</a:t>
            </a:r>
            <a:r>
              <a:rPr lang="en-US" dirty="0"/>
              <a:t> </a:t>
            </a:r>
            <a:r>
              <a:rPr lang="en-US" dirty="0" err="1"/>
              <a:t>cùng</a:t>
            </a:r>
            <a:r>
              <a:rPr lang="en-US" dirty="0"/>
              <a:t> </a:t>
            </a:r>
            <a:r>
              <a:rPr lang="en-US" dirty="0" err="1"/>
              <a:t>cấp</a:t>
            </a:r>
            <a:r>
              <a:rPr lang="en-US" dirty="0"/>
              <a:t> </a:t>
            </a:r>
            <a:r>
              <a:rPr lang="en-US" dirty="0" err="1"/>
              <a:t>và</a:t>
            </a:r>
            <a:r>
              <a:rPr lang="en-US" dirty="0"/>
              <a:t> </a:t>
            </a:r>
            <a:r>
              <a:rPr lang="en-US" dirty="0" err="1"/>
              <a:t>tổ</a:t>
            </a:r>
            <a:r>
              <a:rPr lang="en-US" dirty="0"/>
              <a:t> </a:t>
            </a:r>
            <a:r>
              <a:rPr lang="en-US" dirty="0" err="1"/>
              <a:t>chức</a:t>
            </a:r>
            <a:r>
              <a:rPr lang="en-US" dirty="0"/>
              <a:t> </a:t>
            </a:r>
            <a:r>
              <a:rPr lang="en-US" dirty="0" err="1"/>
              <a:t>công</a:t>
            </a:r>
            <a:r>
              <a:rPr lang="en-US" dirty="0"/>
              <a:t> </a:t>
            </a:r>
            <a:r>
              <a:rPr lang="en-US" dirty="0" err="1"/>
              <a:t>đoàn</a:t>
            </a:r>
            <a:r>
              <a:rPr lang="en-US" dirty="0"/>
              <a:t> </a:t>
            </a:r>
            <a:r>
              <a:rPr lang="en-US" dirty="0" err="1"/>
              <a:t>cấp</a:t>
            </a:r>
            <a:r>
              <a:rPr lang="en-US" dirty="0"/>
              <a:t> </a:t>
            </a:r>
            <a:r>
              <a:rPr lang="en-US" dirty="0" err="1"/>
              <a:t>dưới</a:t>
            </a:r>
            <a:r>
              <a:rPr lang="en-US" dirty="0"/>
              <a:t> </a:t>
            </a:r>
            <a:r>
              <a:rPr lang="en-US" dirty="0" err="1"/>
              <a:t>về</a:t>
            </a:r>
            <a:r>
              <a:rPr lang="en-US" dirty="0"/>
              <a:t> </a:t>
            </a:r>
            <a:r>
              <a:rPr lang="en-US" dirty="0" err="1"/>
              <a:t>thực</a:t>
            </a:r>
            <a:r>
              <a:rPr lang="en-US" dirty="0"/>
              <a:t> </a:t>
            </a:r>
            <a:r>
              <a:rPr lang="en-US" dirty="0" err="1"/>
              <a:t>hiện</a:t>
            </a:r>
            <a:r>
              <a:rPr lang="en-US" dirty="0"/>
              <a:t> </a:t>
            </a:r>
            <a:r>
              <a:rPr lang="en-US" dirty="0" err="1"/>
              <a:t>Điều</a:t>
            </a:r>
            <a:r>
              <a:rPr lang="en-US" dirty="0"/>
              <a:t> </a:t>
            </a:r>
            <a:r>
              <a:rPr lang="en-US" dirty="0" err="1"/>
              <a:t>lệ</a:t>
            </a:r>
            <a:r>
              <a:rPr lang="en-US" dirty="0"/>
              <a:t>, </a:t>
            </a:r>
            <a:r>
              <a:rPr lang="en-US" dirty="0" err="1"/>
              <a:t>nghị</a:t>
            </a:r>
            <a:r>
              <a:rPr lang="en-US" dirty="0"/>
              <a:t> </a:t>
            </a:r>
            <a:r>
              <a:rPr lang="en-US" dirty="0" err="1"/>
              <a:t>quyết</a:t>
            </a:r>
            <a:r>
              <a:rPr lang="en-US" dirty="0"/>
              <a:t>, </a:t>
            </a:r>
            <a:r>
              <a:rPr lang="en-US" dirty="0" err="1"/>
              <a:t>các</a:t>
            </a:r>
            <a:r>
              <a:rPr lang="en-US" dirty="0"/>
              <a:t> </a:t>
            </a:r>
            <a:r>
              <a:rPr lang="en-US" dirty="0" err="1"/>
              <a:t>quy</a:t>
            </a:r>
            <a:r>
              <a:rPr lang="en-US" dirty="0"/>
              <a:t> </a:t>
            </a:r>
            <a:r>
              <a:rPr lang="en-US" dirty="0" err="1"/>
              <a:t>định</a:t>
            </a:r>
            <a:r>
              <a:rPr lang="en-US" dirty="0"/>
              <a:t> </a:t>
            </a:r>
            <a:r>
              <a:rPr lang="en-US" dirty="0" err="1"/>
              <a:t>của</a:t>
            </a:r>
            <a:r>
              <a:rPr lang="en-US" dirty="0"/>
              <a:t> </a:t>
            </a:r>
            <a:r>
              <a:rPr lang="en-US" dirty="0" err="1"/>
              <a:t>tổ</a:t>
            </a:r>
            <a:r>
              <a:rPr lang="en-US" dirty="0"/>
              <a:t> </a:t>
            </a:r>
            <a:r>
              <a:rPr lang="en-US" dirty="0" err="1"/>
              <a:t>chức</a:t>
            </a:r>
            <a:r>
              <a:rPr lang="en-US" dirty="0"/>
              <a:t> </a:t>
            </a:r>
            <a:r>
              <a:rPr lang="en-US" dirty="0" err="1"/>
              <a:t>công</a:t>
            </a:r>
            <a:r>
              <a:rPr lang="en-US" dirty="0"/>
              <a:t> </a:t>
            </a:r>
            <a:r>
              <a:rPr lang="en-US" dirty="0" err="1"/>
              <a:t>đoàn</a:t>
            </a:r>
            <a:r>
              <a:rPr lang="en-US" dirty="0"/>
              <a:t> </a:t>
            </a:r>
            <a:r>
              <a:rPr lang="en-US" dirty="0" err="1"/>
              <a:t>và</a:t>
            </a:r>
            <a:r>
              <a:rPr lang="en-US" dirty="0"/>
              <a:t> </a:t>
            </a:r>
            <a:r>
              <a:rPr lang="en-US" dirty="0" err="1"/>
              <a:t>quy</a:t>
            </a:r>
            <a:r>
              <a:rPr lang="en-US" dirty="0"/>
              <a:t> </a:t>
            </a:r>
            <a:r>
              <a:rPr lang="en-US" dirty="0" err="1"/>
              <a:t>định</a:t>
            </a:r>
            <a:r>
              <a:rPr lang="en-US" dirty="0"/>
              <a:t> </a:t>
            </a:r>
            <a:r>
              <a:rPr lang="en-US" dirty="0" err="1"/>
              <a:t>của</a:t>
            </a:r>
            <a:r>
              <a:rPr lang="en-US" dirty="0"/>
              <a:t> </a:t>
            </a:r>
            <a:r>
              <a:rPr lang="en-US" dirty="0" err="1"/>
              <a:t>Đảng</a:t>
            </a:r>
            <a:r>
              <a:rPr lang="en-US" dirty="0"/>
              <a:t>, </a:t>
            </a:r>
            <a:r>
              <a:rPr lang="en-US" dirty="0" err="1"/>
              <a:t>Nhà</a:t>
            </a:r>
            <a:r>
              <a:rPr lang="en-US" dirty="0"/>
              <a:t> </a:t>
            </a:r>
            <a:r>
              <a:rPr lang="en-US" dirty="0" err="1"/>
              <a:t>nước</a:t>
            </a:r>
            <a:r>
              <a:rPr lang="en-US" dirty="0"/>
              <a:t>.</a:t>
            </a:r>
          </a:p>
          <a:p>
            <a:pPr marL="0" indent="0">
              <a:buFontTx/>
              <a:buNone/>
              <a:defRPr/>
            </a:pPr>
            <a:r>
              <a:rPr lang="en-US" dirty="0"/>
              <a:t>5. </a:t>
            </a:r>
            <a:r>
              <a:rPr lang="en-US" dirty="0" err="1"/>
              <a:t>Giúp</a:t>
            </a:r>
            <a:r>
              <a:rPr lang="en-US" dirty="0"/>
              <a:t> ban </a:t>
            </a:r>
            <a:r>
              <a:rPr lang="en-US" dirty="0" err="1"/>
              <a:t>chấp</a:t>
            </a:r>
            <a:r>
              <a:rPr lang="en-US" dirty="0"/>
              <a:t> </a:t>
            </a:r>
            <a:r>
              <a:rPr lang="en-US" dirty="0" err="1"/>
              <a:t>hành</a:t>
            </a:r>
            <a:r>
              <a:rPr lang="en-US" dirty="0"/>
              <a:t>, ban </a:t>
            </a:r>
            <a:r>
              <a:rPr lang="en-US" dirty="0" err="1"/>
              <a:t>thường</a:t>
            </a:r>
            <a:r>
              <a:rPr lang="en-US" dirty="0"/>
              <a:t> </a:t>
            </a:r>
            <a:r>
              <a:rPr lang="en-US" dirty="0" err="1"/>
              <a:t>vụ</a:t>
            </a:r>
            <a:r>
              <a:rPr lang="en-US" dirty="0"/>
              <a:t> </a:t>
            </a:r>
            <a:r>
              <a:rPr lang="en-US" dirty="0" err="1"/>
              <a:t>công</a:t>
            </a:r>
            <a:r>
              <a:rPr lang="en-US" dirty="0"/>
              <a:t> </a:t>
            </a:r>
            <a:r>
              <a:rPr lang="en-US" dirty="0" err="1"/>
              <a:t>đoàn</a:t>
            </a:r>
            <a:r>
              <a:rPr lang="en-US" dirty="0"/>
              <a:t> </a:t>
            </a:r>
            <a:r>
              <a:rPr lang="en-US" dirty="0" err="1"/>
              <a:t>xử</a:t>
            </a:r>
            <a:r>
              <a:rPr lang="en-US" dirty="0"/>
              <a:t> </a:t>
            </a:r>
            <a:r>
              <a:rPr lang="en-US" dirty="0" err="1"/>
              <a:t>lý</a:t>
            </a:r>
            <a:r>
              <a:rPr lang="en-US" dirty="0"/>
              <a:t> </a:t>
            </a:r>
            <a:r>
              <a:rPr lang="en-US" dirty="0" err="1"/>
              <a:t>kỷ</a:t>
            </a:r>
            <a:r>
              <a:rPr lang="en-US" dirty="0"/>
              <a:t> </a:t>
            </a:r>
            <a:r>
              <a:rPr lang="en-US" dirty="0" err="1"/>
              <a:t>luật</a:t>
            </a:r>
            <a:r>
              <a:rPr lang="en-US" dirty="0"/>
              <a:t> </a:t>
            </a:r>
            <a:r>
              <a:rPr lang="en-US" dirty="0" err="1"/>
              <a:t>cán</a:t>
            </a:r>
            <a:r>
              <a:rPr lang="en-US" dirty="0"/>
              <a:t> </a:t>
            </a:r>
            <a:r>
              <a:rPr lang="en-US" dirty="0" err="1"/>
              <a:t>bộ</a:t>
            </a:r>
            <a:r>
              <a:rPr lang="en-US" dirty="0"/>
              <a:t>, </a:t>
            </a:r>
            <a:r>
              <a:rPr lang="en-US" dirty="0" err="1"/>
              <a:t>đoàn</a:t>
            </a:r>
            <a:r>
              <a:rPr lang="en-US" dirty="0"/>
              <a:t> </a:t>
            </a:r>
            <a:r>
              <a:rPr lang="en-US" dirty="0" err="1"/>
              <a:t>viên</a:t>
            </a:r>
            <a:r>
              <a:rPr lang="en-US" dirty="0"/>
              <a:t> </a:t>
            </a:r>
            <a:r>
              <a:rPr lang="en-US" dirty="0" err="1"/>
              <a:t>công</a:t>
            </a:r>
            <a:r>
              <a:rPr lang="en-US" dirty="0"/>
              <a:t> </a:t>
            </a:r>
            <a:r>
              <a:rPr lang="en-US" dirty="0" err="1"/>
              <a:t>đoàn</a:t>
            </a:r>
            <a:r>
              <a:rPr lang="en-US" dirty="0"/>
              <a:t> </a:t>
            </a:r>
            <a:r>
              <a:rPr lang="en-US" dirty="0" err="1"/>
              <a:t>cùng</a:t>
            </a:r>
            <a:r>
              <a:rPr lang="en-US" dirty="0"/>
              <a:t> </a:t>
            </a:r>
            <a:r>
              <a:rPr lang="en-US" dirty="0" err="1"/>
              <a:t>cấp</a:t>
            </a:r>
            <a:r>
              <a:rPr lang="en-US" dirty="0"/>
              <a:t> </a:t>
            </a:r>
            <a:r>
              <a:rPr lang="en-US" dirty="0" err="1"/>
              <a:t>và</a:t>
            </a:r>
            <a:r>
              <a:rPr lang="en-US" dirty="0"/>
              <a:t> </a:t>
            </a:r>
            <a:r>
              <a:rPr lang="en-US" dirty="0" err="1"/>
              <a:t>cấp</a:t>
            </a:r>
            <a:r>
              <a:rPr lang="en-US" dirty="0"/>
              <a:t> </a:t>
            </a:r>
            <a:r>
              <a:rPr lang="en-US" dirty="0" err="1"/>
              <a:t>dưới</a:t>
            </a:r>
            <a:r>
              <a:rPr lang="en-US" dirty="0"/>
              <a:t> </a:t>
            </a:r>
            <a:r>
              <a:rPr lang="en-US" dirty="0" err="1"/>
              <a:t>khi</a:t>
            </a:r>
            <a:r>
              <a:rPr lang="en-US" dirty="0"/>
              <a:t> </a:t>
            </a:r>
            <a:r>
              <a:rPr lang="en-US" dirty="0" err="1"/>
              <a:t>có</a:t>
            </a:r>
            <a:r>
              <a:rPr lang="en-US" dirty="0"/>
              <a:t> vi </a:t>
            </a:r>
            <a:r>
              <a:rPr lang="en-US" dirty="0" err="1"/>
              <a:t>phạm</a:t>
            </a:r>
            <a:endParaRPr lang="en-US" dirty="0"/>
          </a:p>
        </p:txBody>
      </p:sp>
    </p:spTree>
    <p:extLst>
      <p:ext uri="{BB962C8B-B14F-4D97-AF65-F5344CB8AC3E}">
        <p14:creationId xmlns:p14="http://schemas.microsoft.com/office/powerpoint/2010/main" val="192749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0" y="323850"/>
            <a:ext cx="9020175" cy="6381750"/>
          </a:xfrm>
        </p:spPr>
        <p:txBody>
          <a:bodyPr/>
          <a:lstStyle/>
          <a:p>
            <a:pPr algn="just"/>
            <a:r>
              <a:rPr lang="vi-VN" sz="2200" b="1" smtClean="0"/>
              <a:t>Điều 42. Quyền của ủy ban kiểm tra c</a:t>
            </a:r>
            <a:r>
              <a:rPr lang="en-US" sz="2200" b="1" smtClean="0"/>
              <a:t>ô</a:t>
            </a:r>
            <a:r>
              <a:rPr lang="vi-VN" sz="2200" b="1" smtClean="0"/>
              <a:t>ng đoàn</a:t>
            </a:r>
            <a:endParaRPr lang="vi-VN" sz="2200" smtClean="0"/>
          </a:p>
          <a:p>
            <a:pPr algn="just"/>
            <a:r>
              <a:rPr lang="vi-VN" sz="2200" smtClean="0"/>
              <a:t>1.</a:t>
            </a:r>
            <a:r>
              <a:rPr lang="en-US" sz="2200" smtClean="0"/>
              <a:t> </a:t>
            </a:r>
            <a:r>
              <a:rPr lang="vi-VN" sz="2200" smtClean="0"/>
              <a:t>Ủy viên ủy ban kiểm tra được tham </a:t>
            </a:r>
            <a:r>
              <a:rPr lang="vi-VN" sz="2200" smtClean="0">
                <a:solidFill>
                  <a:srgbClr val="FF0000"/>
                </a:solidFill>
              </a:rPr>
              <a:t>dự các hội nghị của ban chấp hành</a:t>
            </a:r>
            <a:r>
              <a:rPr lang="vi-VN" sz="2200" smtClean="0"/>
              <a:t> và đại hội hoặc </a:t>
            </a:r>
            <a:r>
              <a:rPr lang="vi-VN" sz="2200" smtClean="0">
                <a:solidFill>
                  <a:srgbClr val="FF0000"/>
                </a:solidFill>
              </a:rPr>
              <a:t>hội nghị đại biểu công đoàn </a:t>
            </a:r>
            <a:r>
              <a:rPr lang="vi-VN" sz="2200" smtClean="0"/>
              <a:t>cùng cấp.</a:t>
            </a:r>
          </a:p>
          <a:p>
            <a:pPr algn="just"/>
            <a:r>
              <a:rPr lang="vi-VN" sz="2200" smtClean="0"/>
              <a:t>2.</a:t>
            </a:r>
            <a:r>
              <a:rPr lang="en-US" sz="2200" smtClean="0"/>
              <a:t> </a:t>
            </a:r>
            <a:r>
              <a:rPr lang="vi-VN" sz="2200" smtClean="0">
                <a:solidFill>
                  <a:srgbClr val="FF0000"/>
                </a:solidFill>
              </a:rPr>
              <a:t>Báo cáo</a:t>
            </a:r>
            <a:r>
              <a:rPr lang="vi-VN" sz="2200" smtClean="0"/>
              <a:t> với ban chấp hành công đoàn cùng cấp về hoạt động kiểm tra công đoàn và đề xuất các nội dung, chương trình công tác của ủy ban </a:t>
            </a:r>
            <a:r>
              <a:rPr lang="vi-VN" sz="2200" smtClean="0">
                <a:solidFill>
                  <a:srgbClr val="FF0000"/>
                </a:solidFill>
              </a:rPr>
              <a:t>kiểm tra trong các kỳ họp thường kỳ của ban chấp hành</a:t>
            </a:r>
            <a:r>
              <a:rPr lang="vi-VN" sz="2200" smtClean="0"/>
              <a:t>.</a:t>
            </a:r>
          </a:p>
          <a:p>
            <a:pPr algn="just"/>
            <a:r>
              <a:rPr lang="vi-VN" sz="2200" smtClean="0"/>
              <a:t>3.</a:t>
            </a:r>
            <a:r>
              <a:rPr lang="en-US" sz="2200" smtClean="0"/>
              <a:t> </a:t>
            </a:r>
            <a:r>
              <a:rPr lang="vi-VN" sz="2200" smtClean="0">
                <a:solidFill>
                  <a:srgbClr val="FF0000"/>
                </a:solidFill>
              </a:rPr>
              <a:t>Yêu cầu</a:t>
            </a:r>
            <a:r>
              <a:rPr lang="vi-VN" sz="2200" smtClean="0"/>
              <a:t> đơn vị và người chịu trách nhiệm của </a:t>
            </a:r>
            <a:r>
              <a:rPr lang="vi-VN" sz="2200" smtClean="0">
                <a:solidFill>
                  <a:srgbClr val="FF0000"/>
                </a:solidFill>
              </a:rPr>
              <a:t>đơn vị</a:t>
            </a:r>
            <a:r>
              <a:rPr lang="vi-VN" sz="2200" smtClean="0"/>
              <a:t> được kiểm tra báo cáo, </a:t>
            </a:r>
            <a:r>
              <a:rPr lang="vi-VN" sz="2200" smtClean="0">
                <a:solidFill>
                  <a:srgbClr val="FF0000"/>
                </a:solidFill>
              </a:rPr>
              <a:t>cung cấp các tài liệu</a:t>
            </a:r>
            <a:r>
              <a:rPr lang="vi-VN" sz="2200" smtClean="0"/>
              <a:t> cho công tác kiểm tra và trả lời những vấn đề do ủy ban kiểm tra nêu ra.</a:t>
            </a:r>
          </a:p>
          <a:p>
            <a:pPr algn="just"/>
            <a:r>
              <a:rPr lang="vi-VN" sz="2200" smtClean="0"/>
              <a:t>4.</a:t>
            </a:r>
            <a:r>
              <a:rPr lang="en-US" sz="2200" smtClean="0"/>
              <a:t> </a:t>
            </a:r>
            <a:r>
              <a:rPr lang="vi-VN" sz="2200" smtClean="0"/>
              <a:t>Báo cáo kết luận kiểm tra và đề xuất các hình thức xử lý với cơ quan thường trực của ban chấp hành công đoàn cùng cấp. Những kiến nghị của ủy ban kiểm tra không được cơ quan thường trực giải quyết thì ủy ban kiểm tra có quyền báo cáo với ban chấp hành công đoàn cùng cấp và báo cáo lên ủy ban kiểm tra công đoàn cấp trên.</a:t>
            </a:r>
          </a:p>
          <a:p>
            <a:pPr algn="just"/>
            <a:r>
              <a:rPr lang="vi-VN" sz="2200" smtClean="0"/>
              <a:t>5.</a:t>
            </a:r>
            <a:r>
              <a:rPr lang="en-US" sz="2200" smtClean="0"/>
              <a:t> </a:t>
            </a:r>
            <a:r>
              <a:rPr lang="vi-VN" sz="2200" smtClean="0"/>
              <a:t>Ủy viên ủy ban kiểm tra được học tập, bồi dưỡng, nâng cao nghiệp vụ về công tác kiểm tra.</a:t>
            </a:r>
          </a:p>
        </p:txBody>
      </p:sp>
    </p:spTree>
    <p:extLst>
      <p:ext uri="{BB962C8B-B14F-4D97-AF65-F5344CB8AC3E}">
        <p14:creationId xmlns:p14="http://schemas.microsoft.com/office/powerpoint/2010/main" val="3883687023"/>
      </p:ext>
    </p:extLst>
  </p:cSld>
  <p:clrMapOvr>
    <a:masterClrMapping/>
  </p:clrMapOvr>
  <p:timing>
    <p:tnLst>
      <p:par>
        <p:cTn id="1" dur="indefinite" restart="never" nodeType="tmRoot"/>
      </p:par>
    </p:tnLst>
  </p:timing>
</p:sld>
</file>

<file path=ppt/theme/theme1.xml><?xml version="1.0" encoding="utf-8"?>
<a:theme xmlns:a="http://schemas.openxmlformats.org/drawingml/2006/main" name="Training presentation">
  <a:themeElements>
    <a:clrScheme name="1_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1_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1_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1_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1_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1_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1_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1_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1_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1_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1_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 presentation</Template>
  <TotalTime>55</TotalTime>
  <Words>1136</Words>
  <Application>Microsoft Office PowerPoint</Application>
  <PresentationFormat>On-screen Show (4:3)</PresentationFormat>
  <Paragraphs>46</Paragraphs>
  <Slides>8</Slides>
  <Notes>5</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Training presentation</vt:lpstr>
      <vt:lpstr>PHỔ BIẾN PHÁP LUẬT CÔNG TÁC KIỂM TRA CÔNG ĐOÀN</vt:lpstr>
      <vt:lpstr> MỘT SỐ VẤN ĐỀ CƠ BẢN VỀ CÔNG TÁC KIỂM TRA CỦA CÔNG ĐOÀN</vt:lpstr>
      <vt:lpstr>Ý NGHĨA CÔNG TÁC KIỂM TRA CÔNG ĐOÀN</vt:lpstr>
      <vt:lpstr>MỘT SỐ VĂN BẢN VỀ CÔNG TÁC KIỂM TRA CÔNG ĐOÀN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CÔNG TÁC KIỀM TRA CÔNG ĐOÀN</dc:title>
  <dc:creator>Be Original</dc:creator>
  <cp:lastModifiedBy>Be Original</cp:lastModifiedBy>
  <cp:revision>5</cp:revision>
  <dcterms:created xsi:type="dcterms:W3CDTF">2018-03-29T13:32:32Z</dcterms:created>
  <dcterms:modified xsi:type="dcterms:W3CDTF">2018-03-30T03:34:16Z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TC060888081033</vt:lpwstr>
  </property>
</Properties>
</file>